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9" r:id="rId3"/>
    <p:sldId id="266" r:id="rId4"/>
    <p:sldId id="260" r:id="rId5"/>
    <p:sldId id="270" r:id="rId6"/>
    <p:sldId id="300" r:id="rId7"/>
    <p:sldId id="273" r:id="rId8"/>
    <p:sldId id="276" r:id="rId9"/>
    <p:sldId id="301" r:id="rId10"/>
    <p:sldId id="274" r:id="rId11"/>
    <p:sldId id="275" r:id="rId12"/>
    <p:sldId id="302" r:id="rId13"/>
    <p:sldId id="277" r:id="rId14"/>
    <p:sldId id="278" r:id="rId15"/>
    <p:sldId id="303" r:id="rId16"/>
    <p:sldId id="267" r:id="rId17"/>
    <p:sldId id="268" r:id="rId18"/>
    <p:sldId id="269" r:id="rId19"/>
    <p:sldId id="292" r:id="rId20"/>
    <p:sldId id="290" r:id="rId21"/>
    <p:sldId id="291" r:id="rId22"/>
    <p:sldId id="279" r:id="rId23"/>
    <p:sldId id="280" r:id="rId24"/>
    <p:sldId id="281" r:id="rId25"/>
    <p:sldId id="282" r:id="rId26"/>
    <p:sldId id="284" r:id="rId27"/>
    <p:sldId id="285" r:id="rId28"/>
    <p:sldId id="286" r:id="rId29"/>
    <p:sldId id="283" r:id="rId30"/>
    <p:sldId id="287" r:id="rId31"/>
    <p:sldId id="288" r:id="rId32"/>
    <p:sldId id="289" r:id="rId33"/>
    <p:sldId id="261" r:id="rId34"/>
    <p:sldId id="262" r:id="rId35"/>
    <p:sldId id="293" r:id="rId36"/>
    <p:sldId id="263" r:id="rId37"/>
    <p:sldId id="294" r:id="rId38"/>
    <p:sldId id="258" r:id="rId39"/>
    <p:sldId id="259" r:id="rId40"/>
    <p:sldId id="295" r:id="rId41"/>
    <p:sldId id="296" r:id="rId42"/>
    <p:sldId id="297" r:id="rId43"/>
    <p:sldId id="298" r:id="rId44"/>
    <p:sldId id="264" r:id="rId45"/>
    <p:sldId id="26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812AC1C-9E41-4B5C-9B64-B530193AE113}" type="datetimeFigureOut">
              <a:rPr lang="en-US" smtClean="0"/>
              <a:pPr/>
              <a:t>10/14/2012</a:t>
            </a:fld>
            <a:endParaRPr lang="en-US"/>
          </a:p>
        </p:txBody>
      </p:sp>
      <p:sp>
        <p:nvSpPr>
          <p:cNvPr id="16" name="Slide Number Placeholder 15"/>
          <p:cNvSpPr>
            <a:spLocks noGrp="1"/>
          </p:cNvSpPr>
          <p:nvPr>
            <p:ph type="sldNum" sz="quarter" idx="11"/>
          </p:nvPr>
        </p:nvSpPr>
        <p:spPr/>
        <p:txBody>
          <a:bodyPr/>
          <a:lstStyle/>
          <a:p>
            <a:fld id="{9F68059C-F1A8-4C79-8B71-C88F9E659B1E}"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12AC1C-9E41-4B5C-9B64-B530193AE113}" type="datetimeFigureOut">
              <a:rPr lang="en-US" smtClean="0"/>
              <a:pPr/>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8059C-F1A8-4C79-8B71-C88F9E659B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12AC1C-9E41-4B5C-9B64-B530193AE113}" type="datetimeFigureOut">
              <a:rPr lang="en-US" smtClean="0"/>
              <a:pPr/>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8059C-F1A8-4C79-8B71-C88F9E659B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812AC1C-9E41-4B5C-9B64-B530193AE113}" type="datetimeFigureOut">
              <a:rPr lang="en-US" smtClean="0"/>
              <a:pPr/>
              <a:t>10/14/2012</a:t>
            </a:fld>
            <a:endParaRPr lang="en-US"/>
          </a:p>
        </p:txBody>
      </p:sp>
      <p:sp>
        <p:nvSpPr>
          <p:cNvPr id="15" name="Slide Number Placeholder 14"/>
          <p:cNvSpPr>
            <a:spLocks noGrp="1"/>
          </p:cNvSpPr>
          <p:nvPr>
            <p:ph type="sldNum" sz="quarter" idx="15"/>
          </p:nvPr>
        </p:nvSpPr>
        <p:spPr/>
        <p:txBody>
          <a:bodyPr/>
          <a:lstStyle>
            <a:lvl1pPr algn="ctr">
              <a:defRPr/>
            </a:lvl1pPr>
          </a:lstStyle>
          <a:p>
            <a:fld id="{9F68059C-F1A8-4C79-8B71-C88F9E659B1E}"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2AC1C-9E41-4B5C-9B64-B530193AE113}" type="datetimeFigureOut">
              <a:rPr lang="en-US" smtClean="0"/>
              <a:pPr/>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8059C-F1A8-4C79-8B71-C88F9E659B1E}"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12AC1C-9E41-4B5C-9B64-B530193AE113}" type="datetimeFigureOut">
              <a:rPr lang="en-US" smtClean="0"/>
              <a:pPr/>
              <a:t>10/14/2012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8059C-F1A8-4C79-8B71-C88F9E659B1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F68059C-F1A8-4C79-8B71-C88F9E659B1E}"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812AC1C-9E41-4B5C-9B64-B530193AE113}" type="datetimeFigureOut">
              <a:rPr lang="en-US" smtClean="0"/>
              <a:pPr/>
              <a:t>10/14/2012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12AC1C-9E41-4B5C-9B64-B530193AE113}" type="datetimeFigureOut">
              <a:rPr lang="en-US" smtClean="0"/>
              <a:pPr/>
              <a:t>10/14/2012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8059C-F1A8-4C79-8B71-C88F9E659B1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2AC1C-9E41-4B5C-9B64-B530193AE113}" type="datetimeFigureOut">
              <a:rPr lang="en-US" smtClean="0"/>
              <a:pPr/>
              <a:t>10/14/2012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8059C-F1A8-4C79-8B71-C88F9E659B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812AC1C-9E41-4B5C-9B64-B530193AE113}" type="datetimeFigureOut">
              <a:rPr lang="en-US" smtClean="0"/>
              <a:pPr/>
              <a:t>10/14/2012</a:t>
            </a:fld>
            <a:endParaRPr lang="en-US"/>
          </a:p>
        </p:txBody>
      </p:sp>
      <p:sp>
        <p:nvSpPr>
          <p:cNvPr id="9" name="Slide Number Placeholder 8"/>
          <p:cNvSpPr>
            <a:spLocks noGrp="1"/>
          </p:cNvSpPr>
          <p:nvPr>
            <p:ph type="sldNum" sz="quarter" idx="15"/>
          </p:nvPr>
        </p:nvSpPr>
        <p:spPr/>
        <p:txBody>
          <a:bodyPr/>
          <a:lstStyle/>
          <a:p>
            <a:fld id="{9F68059C-F1A8-4C79-8B71-C88F9E659B1E}"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812AC1C-9E41-4B5C-9B64-B530193AE113}" type="datetimeFigureOut">
              <a:rPr lang="en-US" smtClean="0"/>
              <a:pPr/>
              <a:t>10/14/2012</a:t>
            </a:fld>
            <a:endParaRPr lang="en-US"/>
          </a:p>
        </p:txBody>
      </p:sp>
      <p:sp>
        <p:nvSpPr>
          <p:cNvPr id="9" name="Slide Number Placeholder 8"/>
          <p:cNvSpPr>
            <a:spLocks noGrp="1"/>
          </p:cNvSpPr>
          <p:nvPr>
            <p:ph type="sldNum" sz="quarter" idx="11"/>
          </p:nvPr>
        </p:nvSpPr>
        <p:spPr/>
        <p:txBody>
          <a:bodyPr/>
          <a:lstStyle/>
          <a:p>
            <a:fld id="{9F68059C-F1A8-4C79-8B71-C88F9E659B1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812AC1C-9E41-4B5C-9B64-B530193AE113}" type="datetimeFigureOut">
              <a:rPr lang="en-US" smtClean="0"/>
              <a:pPr/>
              <a:t>10/14/2012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F68059C-F1A8-4C79-8B71-C88F9E659B1E}"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715000"/>
            <a:ext cx="8305800" cy="1143000"/>
          </a:xfrm>
        </p:spPr>
        <p:txBody>
          <a:bodyPr/>
          <a:lstStyle/>
          <a:p>
            <a:r>
              <a:rPr lang="en-US" dirty="0" smtClean="0"/>
              <a:t>Miss Natalie</a:t>
            </a:r>
            <a:endParaRPr lang="en-US" dirty="0"/>
          </a:p>
        </p:txBody>
      </p:sp>
      <p:sp>
        <p:nvSpPr>
          <p:cNvPr id="2" name="Title 1"/>
          <p:cNvSpPr>
            <a:spLocks noGrp="1"/>
          </p:cNvSpPr>
          <p:nvPr>
            <p:ph type="ctrTitle"/>
          </p:nvPr>
        </p:nvSpPr>
        <p:spPr>
          <a:xfrm>
            <a:off x="1295400" y="152400"/>
            <a:ext cx="6477000" cy="1295400"/>
          </a:xfrm>
        </p:spPr>
        <p:txBody>
          <a:bodyPr>
            <a:normAutofit/>
          </a:bodyPr>
          <a:lstStyle/>
          <a:p>
            <a:r>
              <a:rPr lang="en-US" sz="5400" b="1" dirty="0" smtClean="0"/>
              <a:t>The 13 Colonies</a:t>
            </a:r>
            <a:endParaRPr lang="en-US" sz="5400" b="1" dirty="0"/>
          </a:p>
        </p:txBody>
      </p:sp>
      <p:pic>
        <p:nvPicPr>
          <p:cNvPr id="4" name="Picture 3" descr="flag.jpg"/>
          <p:cNvPicPr>
            <a:picLocks noChangeAspect="1"/>
          </p:cNvPicPr>
          <p:nvPr/>
        </p:nvPicPr>
        <p:blipFill>
          <a:blip r:embed="rId2" cstate="print"/>
          <a:stretch>
            <a:fillRect/>
          </a:stretch>
        </p:blipFill>
        <p:spPr>
          <a:xfrm>
            <a:off x="2362200" y="1524000"/>
            <a:ext cx="4038600" cy="4038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5638800"/>
          </a:xfrm>
        </p:spPr>
        <p:txBody>
          <a:bodyPr>
            <a:normAutofit/>
          </a:bodyPr>
          <a:lstStyle/>
          <a:p>
            <a:pPr>
              <a:lnSpc>
                <a:spcPct val="80000"/>
              </a:lnSpc>
            </a:pPr>
            <a:r>
              <a:rPr lang="en-US" sz="2800" b="1" u="sng" dirty="0" smtClean="0">
                <a:latin typeface="Book Antiqua" pitchFamily="18" charset="0"/>
              </a:rPr>
              <a:t>Colonies</a:t>
            </a:r>
            <a:r>
              <a:rPr lang="en-US" sz="2800" dirty="0" smtClean="0">
                <a:latin typeface="Book Antiqua" pitchFamily="18" charset="0"/>
              </a:rPr>
              <a:t>: The Middle Colonies consisted of </a:t>
            </a:r>
            <a:r>
              <a:rPr lang="en-US" sz="2800" dirty="0" smtClean="0">
                <a:solidFill>
                  <a:schemeClr val="accent2">
                    <a:lumMod val="50000"/>
                  </a:schemeClr>
                </a:solidFill>
                <a:latin typeface="Book Antiqua" pitchFamily="18" charset="0"/>
              </a:rPr>
              <a:t>Delaware, Pennsylvania, New Jersey, and New York.</a:t>
            </a:r>
          </a:p>
          <a:p>
            <a:pPr>
              <a:lnSpc>
                <a:spcPct val="80000"/>
              </a:lnSpc>
            </a:pPr>
            <a:r>
              <a:rPr lang="en-US" sz="2800" b="1" u="sng" dirty="0" smtClean="0">
                <a:solidFill>
                  <a:schemeClr val="accent2">
                    <a:lumMod val="50000"/>
                  </a:schemeClr>
                </a:solidFill>
                <a:latin typeface="Book Antiqua" pitchFamily="18" charset="0"/>
              </a:rPr>
              <a:t>People</a:t>
            </a:r>
            <a:r>
              <a:rPr lang="en-US" sz="2800" dirty="0" smtClean="0">
                <a:solidFill>
                  <a:schemeClr val="accent2">
                    <a:lumMod val="50000"/>
                  </a:schemeClr>
                </a:solidFill>
                <a:latin typeface="Book Antiqua" pitchFamily="18" charset="0"/>
              </a:rPr>
              <a:t>: </a:t>
            </a:r>
            <a:r>
              <a:rPr lang="en-US" sz="2800" dirty="0" smtClean="0">
                <a:latin typeface="Book Antiqua" pitchFamily="18" charset="0"/>
              </a:rPr>
              <a:t>The Middle Colonies were the most ethnically and religiously diverse of the thirteen original colonies because of the influence of their Polish, English, Dutch, French and German origins.</a:t>
            </a:r>
            <a:r>
              <a:rPr lang="en-US" sz="2800" dirty="0" smtClean="0"/>
              <a:t> </a:t>
            </a:r>
          </a:p>
          <a:p>
            <a:pPr>
              <a:lnSpc>
                <a:spcPct val="80000"/>
              </a:lnSpc>
            </a:pPr>
            <a:r>
              <a:rPr lang="en-US" sz="2800" b="1" u="sng" dirty="0" smtClean="0">
                <a:solidFill>
                  <a:schemeClr val="accent2">
                    <a:lumMod val="50000"/>
                  </a:schemeClr>
                </a:solidFill>
                <a:latin typeface="Book Antiqua" pitchFamily="18" charset="0"/>
              </a:rPr>
              <a:t>Climate</a:t>
            </a:r>
            <a:r>
              <a:rPr lang="en-US" sz="2800" dirty="0" smtClean="0">
                <a:solidFill>
                  <a:schemeClr val="accent2">
                    <a:lumMod val="50000"/>
                  </a:schemeClr>
                </a:solidFill>
                <a:latin typeface="Book Antiqua" pitchFamily="18" charset="0"/>
              </a:rPr>
              <a:t>: </a:t>
            </a:r>
            <a:r>
              <a:rPr lang="en-US" sz="2800" dirty="0" smtClean="0">
                <a:latin typeface="Book Antiqua" pitchFamily="18" charset="0"/>
              </a:rPr>
              <a:t>The climate in the Middle Colonies was relatively hot. This allowed for a longer growing season. It was warmer than its northern counterpart New England but cooler than the Southern colonies</a:t>
            </a:r>
          </a:p>
          <a:p>
            <a:endParaRPr lang="en-US" dirty="0"/>
          </a:p>
        </p:txBody>
      </p:sp>
      <p:sp>
        <p:nvSpPr>
          <p:cNvPr id="2" name="Title 1"/>
          <p:cNvSpPr>
            <a:spLocks noGrp="1"/>
          </p:cNvSpPr>
          <p:nvPr>
            <p:ph type="title"/>
          </p:nvPr>
        </p:nvSpPr>
        <p:spPr>
          <a:xfrm>
            <a:off x="457200" y="0"/>
            <a:ext cx="8229600" cy="1143000"/>
          </a:xfrm>
        </p:spPr>
        <p:txBody>
          <a:bodyPr/>
          <a:lstStyle/>
          <a:p>
            <a:r>
              <a:rPr lang="en-US" b="1" dirty="0" smtClean="0"/>
              <a:t>The Middle Colonies</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80000"/>
              </a:lnSpc>
            </a:pPr>
            <a:r>
              <a:rPr lang="en-US" sz="2800" b="1" u="sng" dirty="0" smtClean="0">
                <a:solidFill>
                  <a:schemeClr val="accent2">
                    <a:lumMod val="50000"/>
                  </a:schemeClr>
                </a:solidFill>
                <a:latin typeface="Book Antiqua" pitchFamily="18" charset="0"/>
              </a:rPr>
              <a:t>Geography</a:t>
            </a:r>
            <a:r>
              <a:rPr lang="en-US" sz="2800" dirty="0" smtClean="0">
                <a:solidFill>
                  <a:schemeClr val="accent2">
                    <a:lumMod val="50000"/>
                  </a:schemeClr>
                </a:solidFill>
                <a:latin typeface="Book Antiqua" pitchFamily="18" charset="0"/>
              </a:rPr>
              <a:t>: </a:t>
            </a:r>
            <a:r>
              <a:rPr lang="en-US" sz="2800" dirty="0" smtClean="0">
                <a:latin typeface="Book Antiqua" pitchFamily="18" charset="0"/>
              </a:rPr>
              <a:t>The geography of the middle colonies was made up of hills and flat lands with good soil. </a:t>
            </a:r>
          </a:p>
          <a:p>
            <a:pPr>
              <a:lnSpc>
                <a:spcPct val="80000"/>
              </a:lnSpc>
            </a:pPr>
            <a:r>
              <a:rPr lang="en-US" sz="2800" b="1" u="sng" dirty="0" smtClean="0">
                <a:solidFill>
                  <a:schemeClr val="accent2">
                    <a:lumMod val="50000"/>
                  </a:schemeClr>
                </a:solidFill>
                <a:latin typeface="Book Antiqua" pitchFamily="18" charset="0"/>
              </a:rPr>
              <a:t>Natural Resources</a:t>
            </a:r>
            <a:r>
              <a:rPr lang="en-US" sz="2800" dirty="0" smtClean="0">
                <a:solidFill>
                  <a:schemeClr val="accent2">
                    <a:lumMod val="50000"/>
                  </a:schemeClr>
                </a:solidFill>
                <a:latin typeface="Book Antiqua" pitchFamily="18" charset="0"/>
              </a:rPr>
              <a:t>: </a:t>
            </a:r>
            <a:r>
              <a:rPr lang="en-US" sz="2800" dirty="0" smtClean="0">
                <a:latin typeface="Book Antiqua" pitchFamily="18" charset="0"/>
              </a:rPr>
              <a:t>The natural resources of the middle colonies were iron ore and good soil. </a:t>
            </a:r>
          </a:p>
          <a:p>
            <a:pPr>
              <a:lnSpc>
                <a:spcPct val="80000"/>
              </a:lnSpc>
            </a:pPr>
            <a:r>
              <a:rPr lang="en-US" sz="2800" b="1" u="sng" dirty="0" smtClean="0">
                <a:solidFill>
                  <a:schemeClr val="accent2">
                    <a:lumMod val="50000"/>
                  </a:schemeClr>
                </a:solidFill>
                <a:latin typeface="Book Antiqua" pitchFamily="18" charset="0"/>
              </a:rPr>
              <a:t>Religion</a:t>
            </a:r>
            <a:r>
              <a:rPr lang="en-US" sz="2800" dirty="0" smtClean="0">
                <a:solidFill>
                  <a:schemeClr val="accent2">
                    <a:lumMod val="50000"/>
                  </a:schemeClr>
                </a:solidFill>
                <a:latin typeface="Book Antiqua" pitchFamily="18" charset="0"/>
              </a:rPr>
              <a:t>: </a:t>
            </a:r>
            <a:r>
              <a:rPr lang="en-US" sz="2800" dirty="0" smtClean="0">
                <a:latin typeface="Book Antiqua" pitchFamily="18" charset="0"/>
              </a:rPr>
              <a:t>there was more religious freedom and tolerance. Many who had established colonies in the middle region were fleeing persecution in Europe or the strict New England Colonies. </a:t>
            </a:r>
          </a:p>
          <a:p>
            <a:pPr>
              <a:lnSpc>
                <a:spcPct val="80000"/>
              </a:lnSpc>
            </a:pPr>
            <a:r>
              <a:rPr lang="en-US" sz="2800" dirty="0" smtClean="0">
                <a:latin typeface="Book Antiqua" pitchFamily="18" charset="0"/>
              </a:rPr>
              <a:t>The Middle colonists were a mixture of religions, including Quakers (led by William Penn), Catholics, Lutherans, Jews, and others. </a:t>
            </a:r>
          </a:p>
          <a:p>
            <a:endParaRPr lang="en-US" dirty="0"/>
          </a:p>
        </p:txBody>
      </p:sp>
      <p:sp>
        <p:nvSpPr>
          <p:cNvPr id="2" name="Title 1"/>
          <p:cNvSpPr>
            <a:spLocks noGrp="1"/>
          </p:cNvSpPr>
          <p:nvPr>
            <p:ph type="title"/>
          </p:nvPr>
        </p:nvSpPr>
        <p:spPr/>
        <p:txBody>
          <a:bodyPr/>
          <a:lstStyle/>
          <a:p>
            <a:pPr algn="ctr"/>
            <a:r>
              <a:rPr lang="en-US" b="1" dirty="0" smtClean="0"/>
              <a:t>The Middle Colonies</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akers.jpg"/>
          <p:cNvPicPr>
            <a:picLocks noGrp="1" noChangeAspect="1"/>
          </p:cNvPicPr>
          <p:nvPr>
            <p:ph idx="1"/>
          </p:nvPr>
        </p:nvPicPr>
        <p:blipFill>
          <a:blip r:embed="rId2" cstate="print"/>
          <a:stretch>
            <a:fillRect/>
          </a:stretch>
        </p:blipFill>
        <p:spPr>
          <a:xfrm>
            <a:off x="457200" y="1981200"/>
            <a:ext cx="4648200" cy="3718560"/>
          </a:xfrm>
        </p:spPr>
      </p:pic>
      <p:sp>
        <p:nvSpPr>
          <p:cNvPr id="3" name="Title 2"/>
          <p:cNvSpPr>
            <a:spLocks noGrp="1"/>
          </p:cNvSpPr>
          <p:nvPr>
            <p:ph type="title"/>
          </p:nvPr>
        </p:nvSpPr>
        <p:spPr/>
        <p:txBody>
          <a:bodyPr/>
          <a:lstStyle/>
          <a:p>
            <a:r>
              <a:rPr smtClean="0"/>
              <a:t>What does a Quaker look like? THIS:</a:t>
            </a:r>
            <a:endParaRPr lang="en-US" dirty="0"/>
          </a:p>
        </p:txBody>
      </p:sp>
      <p:pic>
        <p:nvPicPr>
          <p:cNvPr id="5" name="Picture 4" descr="quakerdoll1.jpg"/>
          <p:cNvPicPr>
            <a:picLocks noChangeAspect="1"/>
          </p:cNvPicPr>
          <p:nvPr/>
        </p:nvPicPr>
        <p:blipFill>
          <a:blip r:embed="rId3" cstate="print"/>
          <a:stretch>
            <a:fillRect/>
          </a:stretch>
        </p:blipFill>
        <p:spPr>
          <a:xfrm>
            <a:off x="5562600" y="1981200"/>
            <a:ext cx="3076575" cy="37147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nSpc>
                <a:spcPct val="80000"/>
              </a:lnSpc>
            </a:pPr>
            <a:r>
              <a:rPr lang="en-US" sz="3200" b="1" u="sng" dirty="0" smtClean="0">
                <a:latin typeface="Book Antiqua" pitchFamily="18" charset="0"/>
              </a:rPr>
              <a:t>Colonies</a:t>
            </a:r>
            <a:r>
              <a:rPr lang="en-US" sz="3200" dirty="0" smtClean="0">
                <a:latin typeface="Book Antiqua" pitchFamily="18" charset="0"/>
              </a:rPr>
              <a:t>: In contrast to the New England and middle colonies were the rural southern colonies of </a:t>
            </a:r>
            <a:r>
              <a:rPr lang="en-US" sz="3200" dirty="0" smtClean="0">
                <a:solidFill>
                  <a:schemeClr val="accent2">
                    <a:lumMod val="50000"/>
                  </a:schemeClr>
                </a:solidFill>
                <a:latin typeface="Book Antiqua" pitchFamily="18" charset="0"/>
              </a:rPr>
              <a:t>Virginia, Maryland, North Carolina, South Carolina, and Georgia</a:t>
            </a:r>
          </a:p>
          <a:p>
            <a:pPr>
              <a:lnSpc>
                <a:spcPct val="80000"/>
              </a:lnSpc>
            </a:pPr>
            <a:r>
              <a:rPr lang="en-US" sz="3200" b="1" u="sng" dirty="0" smtClean="0">
                <a:solidFill>
                  <a:schemeClr val="accent2">
                    <a:lumMod val="50000"/>
                  </a:schemeClr>
                </a:solidFill>
                <a:latin typeface="Book Antiqua" pitchFamily="18" charset="0"/>
              </a:rPr>
              <a:t>People</a:t>
            </a:r>
            <a:r>
              <a:rPr lang="en-US" sz="3200" dirty="0" smtClean="0">
                <a:solidFill>
                  <a:schemeClr val="accent2">
                    <a:lumMod val="50000"/>
                  </a:schemeClr>
                </a:solidFill>
                <a:latin typeface="Book Antiqua" pitchFamily="18" charset="0"/>
              </a:rPr>
              <a:t>: </a:t>
            </a:r>
            <a:r>
              <a:rPr lang="en-US" sz="3200" dirty="0" smtClean="0">
                <a:latin typeface="Book Antiqua" pitchFamily="18" charset="0"/>
              </a:rPr>
              <a:t>The populations in the southern colonies were diverse and consisted of many European nationalities. </a:t>
            </a:r>
            <a:br>
              <a:rPr lang="en-US" sz="3200" dirty="0" smtClean="0">
                <a:latin typeface="Book Antiqua" pitchFamily="18" charset="0"/>
              </a:rPr>
            </a:br>
            <a:endParaRPr lang="en-US" sz="3200" dirty="0" smtClean="0">
              <a:latin typeface="Book Antiqua" pitchFamily="18" charset="0"/>
            </a:endParaRPr>
          </a:p>
          <a:p>
            <a:pPr>
              <a:lnSpc>
                <a:spcPct val="80000"/>
              </a:lnSpc>
            </a:pPr>
            <a:r>
              <a:rPr lang="en-US" sz="3200" b="1" u="sng" dirty="0" smtClean="0">
                <a:solidFill>
                  <a:schemeClr val="accent2">
                    <a:lumMod val="50000"/>
                  </a:schemeClr>
                </a:solidFill>
                <a:latin typeface="Book Antiqua" pitchFamily="18" charset="0"/>
              </a:rPr>
              <a:t>Climate</a:t>
            </a:r>
            <a:r>
              <a:rPr lang="en-US" sz="3200" dirty="0" smtClean="0">
                <a:solidFill>
                  <a:schemeClr val="accent2">
                    <a:lumMod val="50000"/>
                  </a:schemeClr>
                </a:solidFill>
                <a:latin typeface="Book Antiqua" pitchFamily="18" charset="0"/>
              </a:rPr>
              <a:t>: </a:t>
            </a:r>
            <a:r>
              <a:rPr lang="en-US" sz="3200" dirty="0" smtClean="0">
                <a:latin typeface="Book Antiqua" pitchFamily="18" charset="0"/>
              </a:rPr>
              <a:t>The climate in the southern colonies was the warmest of the three regions and boasted the longest growing season. </a:t>
            </a:r>
          </a:p>
          <a:p>
            <a:endParaRPr lang="en-US" dirty="0"/>
          </a:p>
        </p:txBody>
      </p:sp>
      <p:sp>
        <p:nvSpPr>
          <p:cNvPr id="2" name="Title 1"/>
          <p:cNvSpPr>
            <a:spLocks noGrp="1"/>
          </p:cNvSpPr>
          <p:nvPr>
            <p:ph type="title"/>
          </p:nvPr>
        </p:nvSpPr>
        <p:spPr/>
        <p:txBody>
          <a:bodyPr/>
          <a:lstStyle/>
          <a:p>
            <a:pPr algn="ctr"/>
            <a:r>
              <a:rPr lang="en-US" b="1" dirty="0" smtClean="0"/>
              <a:t>The Southern Colonies</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382000" cy="5029200"/>
          </a:xfrm>
        </p:spPr>
        <p:txBody>
          <a:bodyPr>
            <a:normAutofit/>
          </a:bodyPr>
          <a:lstStyle/>
          <a:p>
            <a:pPr>
              <a:lnSpc>
                <a:spcPct val="80000"/>
              </a:lnSpc>
            </a:pPr>
            <a:r>
              <a:rPr lang="en-US" sz="3200" b="1" u="sng" dirty="0" smtClean="0">
                <a:solidFill>
                  <a:schemeClr val="accent2">
                    <a:lumMod val="50000"/>
                  </a:schemeClr>
                </a:solidFill>
                <a:latin typeface="Book Antiqua" pitchFamily="18" charset="0"/>
              </a:rPr>
              <a:t>Geography</a:t>
            </a:r>
            <a:r>
              <a:rPr lang="en-US" sz="3200" dirty="0" smtClean="0">
                <a:solidFill>
                  <a:schemeClr val="accent2">
                    <a:lumMod val="50000"/>
                  </a:schemeClr>
                </a:solidFill>
                <a:latin typeface="Book Antiqua" pitchFamily="18" charset="0"/>
              </a:rPr>
              <a:t>: </a:t>
            </a:r>
            <a:r>
              <a:rPr lang="en-US" sz="3200" dirty="0" smtClean="0">
                <a:latin typeface="Book Antiqua" pitchFamily="18" charset="0"/>
              </a:rPr>
              <a:t>The geography of the Southern Colonies which had a broad, coastal plain that was hilly and covered with forests. </a:t>
            </a:r>
          </a:p>
          <a:p>
            <a:pPr>
              <a:lnSpc>
                <a:spcPct val="80000"/>
              </a:lnSpc>
            </a:pPr>
            <a:r>
              <a:rPr lang="en-US" sz="3200" b="1" u="sng" dirty="0" smtClean="0">
                <a:solidFill>
                  <a:schemeClr val="accent2">
                    <a:lumMod val="50000"/>
                  </a:schemeClr>
                </a:solidFill>
                <a:latin typeface="Book Antiqua" pitchFamily="18" charset="0"/>
              </a:rPr>
              <a:t>Natural Resources</a:t>
            </a:r>
            <a:r>
              <a:rPr lang="en-US" sz="3200" dirty="0" smtClean="0">
                <a:solidFill>
                  <a:schemeClr val="accent2">
                    <a:lumMod val="50000"/>
                  </a:schemeClr>
                </a:solidFill>
                <a:latin typeface="Book Antiqua" pitchFamily="18" charset="0"/>
              </a:rPr>
              <a:t>: </a:t>
            </a:r>
            <a:r>
              <a:rPr lang="en-US" sz="3200" dirty="0" smtClean="0">
                <a:latin typeface="Book Antiqua" pitchFamily="18" charset="0"/>
              </a:rPr>
              <a:t>The natural resources found in the south were the rich farm lands, forests, and fish. </a:t>
            </a:r>
          </a:p>
          <a:p>
            <a:pPr>
              <a:lnSpc>
                <a:spcPct val="80000"/>
              </a:lnSpc>
            </a:pPr>
            <a:r>
              <a:rPr lang="en-US" sz="3200" b="1" u="sng" dirty="0" smtClean="0">
                <a:solidFill>
                  <a:schemeClr val="accent2">
                    <a:lumMod val="50000"/>
                  </a:schemeClr>
                </a:solidFill>
                <a:latin typeface="Book Antiqua" pitchFamily="18" charset="0"/>
              </a:rPr>
              <a:t>Religion</a:t>
            </a:r>
            <a:r>
              <a:rPr lang="en-US" sz="3200" dirty="0" smtClean="0">
                <a:solidFill>
                  <a:schemeClr val="accent2">
                    <a:lumMod val="50000"/>
                  </a:schemeClr>
                </a:solidFill>
                <a:latin typeface="Book Antiqua" pitchFamily="18" charset="0"/>
              </a:rPr>
              <a:t>: </a:t>
            </a:r>
            <a:r>
              <a:rPr lang="en-US" sz="3200" dirty="0" smtClean="0">
                <a:latin typeface="Book Antiqua" pitchFamily="18" charset="0"/>
              </a:rPr>
              <a:t>Religion had a very insignificant role Colonies in the south were established for profit rather than for religious freedom, </a:t>
            </a:r>
          </a:p>
          <a:p>
            <a:pPr>
              <a:lnSpc>
                <a:spcPct val="80000"/>
              </a:lnSpc>
            </a:pPr>
            <a:r>
              <a:rPr lang="en-US" sz="3200" dirty="0" smtClean="0">
                <a:latin typeface="Book Antiqua" pitchFamily="18" charset="0"/>
              </a:rPr>
              <a:t>The Southern colonists had a mixture of religions including Baptists and Anglicans. </a:t>
            </a:r>
          </a:p>
          <a:p>
            <a:endParaRPr lang="en-US" dirty="0"/>
          </a:p>
        </p:txBody>
      </p:sp>
      <p:sp>
        <p:nvSpPr>
          <p:cNvPr id="2" name="Title 1"/>
          <p:cNvSpPr>
            <a:spLocks noGrp="1"/>
          </p:cNvSpPr>
          <p:nvPr>
            <p:ph type="title"/>
          </p:nvPr>
        </p:nvSpPr>
        <p:spPr/>
        <p:txBody>
          <a:bodyPr/>
          <a:lstStyle/>
          <a:p>
            <a:r>
              <a:rPr lang="en-US" dirty="0" smtClean="0"/>
              <a:t>The Southern Colonies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outhern farm.jpg"/>
          <p:cNvPicPr>
            <a:picLocks noGrp="1" noChangeAspect="1"/>
          </p:cNvPicPr>
          <p:nvPr>
            <p:ph idx="1"/>
          </p:nvPr>
        </p:nvPicPr>
        <p:blipFill>
          <a:blip r:embed="rId2" cstate="print"/>
          <a:stretch>
            <a:fillRect/>
          </a:stretch>
        </p:blipFill>
        <p:spPr>
          <a:xfrm>
            <a:off x="1295400" y="1447800"/>
            <a:ext cx="6081712" cy="4779582"/>
          </a:xfrm>
        </p:spPr>
      </p:pic>
      <p:sp>
        <p:nvSpPr>
          <p:cNvPr id="3" name="Title 2"/>
          <p:cNvSpPr>
            <a:spLocks noGrp="1"/>
          </p:cNvSpPr>
          <p:nvPr>
            <p:ph type="title"/>
          </p:nvPr>
        </p:nvSpPr>
        <p:spPr/>
        <p:txBody>
          <a:bodyPr>
            <a:normAutofit fontScale="90000"/>
          </a:bodyPr>
          <a:lstStyle/>
          <a:p>
            <a:pPr algn="ctr"/>
            <a:r>
              <a:rPr b="1" smtClean="0"/>
              <a:t>Rural Agriculture in the Southern Colonies</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a:bodyPr>
          <a:lstStyle/>
          <a:p>
            <a:r>
              <a:rPr lang="en-US" dirty="0" smtClean="0">
                <a:latin typeface="Book Antiqua" pitchFamily="18" charset="0"/>
              </a:rPr>
              <a:t>New England’s economy centered on manufacturing. </a:t>
            </a:r>
          </a:p>
          <a:p>
            <a:r>
              <a:rPr lang="en-US" dirty="0" smtClean="0">
                <a:latin typeface="Book Antiqua" pitchFamily="18" charset="0"/>
              </a:rPr>
              <a:t>Agriculture was difficult and unprofitable in the north due to poor soils, cold temperatures, and  the short growing season.</a:t>
            </a:r>
          </a:p>
          <a:p>
            <a:r>
              <a:rPr lang="en-US" dirty="0" smtClean="0">
                <a:latin typeface="Book Antiqua" pitchFamily="18" charset="0"/>
              </a:rPr>
              <a:t> Manufacturing in New England focused on shipbuilding due to the abundance of lumber. Trade in New England was mainly exporting the goods that they produced. </a:t>
            </a:r>
          </a:p>
          <a:p>
            <a:endParaRPr lang="en-US" dirty="0"/>
          </a:p>
        </p:txBody>
      </p:sp>
      <p:sp>
        <p:nvSpPr>
          <p:cNvPr id="2" name="Title 1"/>
          <p:cNvSpPr>
            <a:spLocks noGrp="1"/>
          </p:cNvSpPr>
          <p:nvPr>
            <p:ph type="title"/>
          </p:nvPr>
        </p:nvSpPr>
        <p:spPr/>
        <p:txBody>
          <a:bodyPr>
            <a:normAutofit fontScale="90000"/>
          </a:bodyPr>
          <a:lstStyle/>
          <a:p>
            <a:pPr algn="ctr"/>
            <a:r>
              <a:rPr lang="en-US" b="1" dirty="0" smtClean="0">
                <a:latin typeface="Book Antiqua" pitchFamily="18" charset="0"/>
              </a:rPr>
              <a:t>Economies of the Colonies: </a:t>
            </a:r>
            <a:br>
              <a:rPr lang="en-US" b="1" dirty="0" smtClean="0">
                <a:latin typeface="Book Antiqua" pitchFamily="18" charset="0"/>
              </a:rPr>
            </a:br>
            <a:r>
              <a:rPr lang="en-US" b="1" dirty="0" smtClean="0">
                <a:latin typeface="Book Antiqua" pitchFamily="18" charset="0"/>
              </a:rPr>
              <a:t>New England</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a:bodyPr>
          <a:lstStyle/>
          <a:p>
            <a:r>
              <a:rPr lang="en-US" dirty="0" smtClean="0">
                <a:latin typeface="Book Antiqua" pitchFamily="18" charset="0"/>
              </a:rPr>
              <a:t>Agriculture had a large role in the economies of the Middle Colonies. </a:t>
            </a:r>
          </a:p>
          <a:p>
            <a:r>
              <a:rPr lang="en-US" dirty="0" smtClean="0">
                <a:latin typeface="Book Antiqua" pitchFamily="18" charset="0"/>
              </a:rPr>
              <a:t>The middle region had better soils, warmer temperatures, and a longer growing season. The Middle Colonies agriculture produced corn, vegetables, grain, fruit, and livestock. </a:t>
            </a:r>
          </a:p>
          <a:p>
            <a:r>
              <a:rPr lang="en-US" dirty="0" smtClean="0">
                <a:latin typeface="Book Antiqua" pitchFamily="18" charset="0"/>
              </a:rPr>
              <a:t>Manufacturing in the middle region was focused on iron ore products. </a:t>
            </a:r>
          </a:p>
          <a:p>
            <a:r>
              <a:rPr lang="en-US" dirty="0" smtClean="0">
                <a:latin typeface="Book Antiqua" pitchFamily="18" charset="0"/>
              </a:rPr>
              <a:t>The Middle Colonies both exported agricultural products and natural resources and imported manufactured goods. </a:t>
            </a:r>
          </a:p>
          <a:p>
            <a:endParaRPr lang="en-US" dirty="0"/>
          </a:p>
        </p:txBody>
      </p:sp>
      <p:sp>
        <p:nvSpPr>
          <p:cNvPr id="2" name="Title 1"/>
          <p:cNvSpPr>
            <a:spLocks noGrp="1"/>
          </p:cNvSpPr>
          <p:nvPr>
            <p:ph type="title"/>
          </p:nvPr>
        </p:nvSpPr>
        <p:spPr/>
        <p:txBody>
          <a:bodyPr>
            <a:normAutofit fontScale="90000"/>
          </a:bodyPr>
          <a:lstStyle/>
          <a:p>
            <a:pPr algn="ctr"/>
            <a:r>
              <a:rPr lang="en-US" b="1" dirty="0" smtClean="0">
                <a:latin typeface="Book Antiqua" pitchFamily="18" charset="0"/>
              </a:rPr>
              <a:t>Economies of the Colonies:</a:t>
            </a:r>
            <a:br>
              <a:rPr lang="en-US" b="1" dirty="0" smtClean="0">
                <a:latin typeface="Book Antiqua" pitchFamily="18" charset="0"/>
              </a:rPr>
            </a:br>
            <a:r>
              <a:rPr lang="en-US" b="1" dirty="0" smtClean="0">
                <a:latin typeface="Book Antiqua" pitchFamily="18" charset="0"/>
              </a:rPr>
              <a:t>Middle Colonies</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458200" cy="5029200"/>
          </a:xfrm>
        </p:spPr>
        <p:txBody>
          <a:bodyPr>
            <a:normAutofit lnSpcReduction="10000"/>
          </a:bodyPr>
          <a:lstStyle/>
          <a:p>
            <a:r>
              <a:rPr lang="en-US" sz="3200" dirty="0" smtClean="0">
                <a:latin typeface="Book Antiqua" pitchFamily="18" charset="0"/>
              </a:rPr>
              <a:t>The Southern Colony’s economy was based solely on agriculture. The south has exceptional farming soil, warm climates and a long growing season. </a:t>
            </a:r>
          </a:p>
          <a:p>
            <a:r>
              <a:rPr lang="en-US" sz="3200" dirty="0" smtClean="0">
                <a:latin typeface="Book Antiqua" pitchFamily="18" charset="0"/>
              </a:rPr>
              <a:t>The agriculture practiced in the region was Plantation Agriculture, focusing on one or two cash crops. </a:t>
            </a:r>
          </a:p>
          <a:p>
            <a:r>
              <a:rPr lang="en-US" sz="3200" dirty="0" smtClean="0">
                <a:latin typeface="Book Antiqua" pitchFamily="18" charset="0"/>
              </a:rPr>
              <a:t>The southern region had no manufacturing so all goods needed were imported or bought from traders. </a:t>
            </a:r>
          </a:p>
          <a:p>
            <a:endParaRPr lang="en-US" dirty="0"/>
          </a:p>
        </p:txBody>
      </p:sp>
      <p:sp>
        <p:nvSpPr>
          <p:cNvPr id="2" name="Title 1"/>
          <p:cNvSpPr>
            <a:spLocks noGrp="1"/>
          </p:cNvSpPr>
          <p:nvPr>
            <p:ph type="title"/>
          </p:nvPr>
        </p:nvSpPr>
        <p:spPr/>
        <p:txBody>
          <a:bodyPr>
            <a:normAutofit fontScale="90000"/>
          </a:bodyPr>
          <a:lstStyle/>
          <a:p>
            <a:pPr algn="ctr"/>
            <a:r>
              <a:rPr lang="en-US" b="1" dirty="0" smtClean="0">
                <a:latin typeface="Book Antiqua" pitchFamily="18" charset="0"/>
              </a:rPr>
              <a:t>Economies of the Colonies:</a:t>
            </a:r>
            <a:br>
              <a:rPr lang="en-US" b="1" dirty="0" smtClean="0">
                <a:latin typeface="Book Antiqua" pitchFamily="18" charset="0"/>
              </a:rPr>
            </a:br>
            <a:r>
              <a:rPr lang="en-US" b="1" dirty="0" smtClean="0">
                <a:latin typeface="Book Antiqua" pitchFamily="18" charset="0"/>
              </a:rPr>
              <a:t>Southern Colonies</a:t>
            </a: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smtClean="0"/>
              <a:t>Widening trade networks (by ships, wagons, rivers, oceans) made it possible to connect people living further inland to the major coastal major trade centers </a:t>
            </a:r>
          </a:p>
          <a:p>
            <a:pPr>
              <a:buNone/>
            </a:pPr>
            <a:endParaRPr lang="en-US" sz="3200" dirty="0" smtClean="0"/>
          </a:p>
          <a:p>
            <a:r>
              <a:rPr lang="en-US" sz="3200" dirty="0" smtClean="0"/>
              <a:t>Although local production still met most needs, more and more the idea of purchasing new goods from far away made farmers want to grow crops to sell at market and not just for at home</a:t>
            </a:r>
            <a:endParaRPr lang="en-US" sz="3200" dirty="0"/>
          </a:p>
        </p:txBody>
      </p:sp>
      <p:sp>
        <p:nvSpPr>
          <p:cNvPr id="2" name="Title 1"/>
          <p:cNvSpPr>
            <a:spLocks noGrp="1"/>
          </p:cNvSpPr>
          <p:nvPr>
            <p:ph type="title"/>
          </p:nvPr>
        </p:nvSpPr>
        <p:spPr/>
        <p:txBody>
          <a:bodyPr/>
          <a:lstStyle/>
          <a:p>
            <a:pPr algn="ctr"/>
            <a:r>
              <a:rPr lang="en-US" b="1" dirty="0" smtClean="0"/>
              <a:t>Economies of the Colonies</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lonies.gif"/>
          <p:cNvPicPr>
            <a:picLocks noGrp="1" noChangeAspect="1"/>
          </p:cNvPicPr>
          <p:nvPr>
            <p:ph idx="1"/>
          </p:nvPr>
        </p:nvPicPr>
        <p:blipFill>
          <a:blip r:embed="rId2" cstate="print"/>
          <a:stretch>
            <a:fillRect/>
          </a:stretch>
        </p:blipFill>
        <p:spPr>
          <a:xfrm>
            <a:off x="1143000" y="1828800"/>
            <a:ext cx="7220022" cy="4086225"/>
          </a:xfrm>
        </p:spPr>
      </p:pic>
      <p:sp>
        <p:nvSpPr>
          <p:cNvPr id="3" name="Title 2"/>
          <p:cNvSpPr>
            <a:spLocks noGrp="1"/>
          </p:cNvSpPr>
          <p:nvPr>
            <p:ph type="title"/>
          </p:nvPr>
        </p:nvSpPr>
        <p:spPr/>
        <p:txBody>
          <a:bodyPr/>
          <a:lstStyle/>
          <a:p>
            <a:pPr algn="ctr"/>
            <a:r>
              <a:rPr b="1" smtClean="0"/>
              <a:t>Where are they exactly???</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5105400"/>
          </a:xfrm>
        </p:spPr>
        <p:txBody>
          <a:bodyPr>
            <a:noAutofit/>
          </a:bodyPr>
          <a:lstStyle/>
          <a:p>
            <a:r>
              <a:rPr lang="en-US" sz="2800" dirty="0" smtClean="0"/>
              <a:t>While in Europe, population was growing gradually (1700 England= 5.1 million, 1750 England= 5.8 million)</a:t>
            </a:r>
          </a:p>
          <a:p>
            <a:pPr>
              <a:buNone/>
            </a:pPr>
            <a:endParaRPr lang="en-US" sz="2800" dirty="0" smtClean="0"/>
          </a:p>
          <a:p>
            <a:r>
              <a:rPr lang="en-US" sz="2800" b="1" dirty="0" smtClean="0"/>
              <a:t>Colonial population </a:t>
            </a:r>
            <a:r>
              <a:rPr lang="en-US" sz="2800" dirty="0" smtClean="0"/>
              <a:t>in the English colonies </a:t>
            </a:r>
            <a:r>
              <a:rPr lang="en-US" sz="2800" b="1" dirty="0" smtClean="0"/>
              <a:t>EXPLODED</a:t>
            </a:r>
            <a:r>
              <a:rPr lang="en-US" sz="2800" dirty="0" smtClean="0"/>
              <a:t>- from 260,000 to nearly 1.2 million!!!</a:t>
            </a:r>
          </a:p>
          <a:p>
            <a:r>
              <a:rPr lang="en-US" sz="2800" dirty="0" smtClean="0"/>
              <a:t>This population was also shifting </a:t>
            </a:r>
            <a:r>
              <a:rPr lang="en-US" sz="2800" dirty="0" smtClean="0">
                <a:solidFill>
                  <a:schemeClr val="accent2">
                    <a:lumMod val="50000"/>
                  </a:schemeClr>
                </a:solidFill>
              </a:rPr>
              <a:t>AWAY from just being colonists of English origin</a:t>
            </a:r>
            <a:r>
              <a:rPr lang="en-US" sz="2800" dirty="0" smtClean="0"/>
              <a:t>, as people from western Africa, other European countries, and eastern North America mixed together!</a:t>
            </a:r>
            <a:endParaRPr lang="en-US" sz="2800" dirty="0"/>
          </a:p>
        </p:txBody>
      </p:sp>
      <p:sp>
        <p:nvSpPr>
          <p:cNvPr id="2" name="Title 1"/>
          <p:cNvSpPr>
            <a:spLocks noGrp="1"/>
          </p:cNvSpPr>
          <p:nvPr>
            <p:ph type="title"/>
          </p:nvPr>
        </p:nvSpPr>
        <p:spPr/>
        <p:txBody>
          <a:bodyPr/>
          <a:lstStyle/>
          <a:p>
            <a:r>
              <a:rPr lang="en-US" dirty="0" smtClean="0"/>
              <a:t>Population Growth in the Colonies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High birth rate</a:t>
            </a:r>
          </a:p>
          <a:p>
            <a:r>
              <a:rPr lang="en-US" dirty="0" smtClean="0"/>
              <a:t>Low death rate</a:t>
            </a:r>
          </a:p>
          <a:p>
            <a:r>
              <a:rPr lang="en-US" dirty="0" smtClean="0"/>
              <a:t>Long average life span</a:t>
            </a:r>
          </a:p>
          <a:p>
            <a:r>
              <a:rPr lang="en-US" dirty="0" smtClean="0"/>
              <a:t>No huge urban centers for </a:t>
            </a:r>
          </a:p>
          <a:p>
            <a:r>
              <a:rPr lang="en-US" dirty="0" smtClean="0"/>
              <a:t>diseases to spread </a:t>
            </a:r>
          </a:p>
          <a:p>
            <a:r>
              <a:rPr lang="en-US" dirty="0" smtClean="0"/>
              <a:t>Food was plentiful</a:t>
            </a:r>
          </a:p>
          <a:p>
            <a:r>
              <a:rPr lang="en-US" dirty="0" smtClean="0"/>
              <a:t>Housing was improving</a:t>
            </a:r>
          </a:p>
          <a:p>
            <a:r>
              <a:rPr lang="en-US" dirty="0" smtClean="0"/>
              <a:t>IMMIGRATION </a:t>
            </a:r>
          </a:p>
          <a:p>
            <a:r>
              <a:rPr lang="en-US" dirty="0" smtClean="0"/>
              <a:t>(both forced and free)</a:t>
            </a:r>
            <a:endParaRPr lang="en-US" dirty="0"/>
          </a:p>
        </p:txBody>
      </p:sp>
      <p:sp>
        <p:nvSpPr>
          <p:cNvPr id="2" name="Title 1"/>
          <p:cNvSpPr>
            <a:spLocks noGrp="1"/>
          </p:cNvSpPr>
          <p:nvPr>
            <p:ph type="title"/>
          </p:nvPr>
        </p:nvSpPr>
        <p:spPr/>
        <p:txBody>
          <a:bodyPr/>
          <a:lstStyle/>
          <a:p>
            <a:r>
              <a:rPr lang="en-US" b="1" dirty="0" smtClean="0"/>
              <a:t>Why the Population Explosion???</a:t>
            </a:r>
            <a:endParaRPr lang="en-US" b="1" dirty="0"/>
          </a:p>
        </p:txBody>
      </p:sp>
      <p:pic>
        <p:nvPicPr>
          <p:cNvPr id="4" name="Picture 3" descr="20080217WBC-Baby.jpg"/>
          <p:cNvPicPr>
            <a:picLocks noChangeAspect="1"/>
          </p:cNvPicPr>
          <p:nvPr/>
        </p:nvPicPr>
        <p:blipFill>
          <a:blip r:embed="rId2" cstate="print"/>
          <a:stretch>
            <a:fillRect/>
          </a:stretch>
        </p:blipFill>
        <p:spPr>
          <a:xfrm>
            <a:off x="4953000" y="1447800"/>
            <a:ext cx="3474720" cy="2413000"/>
          </a:xfrm>
          <a:prstGeom prst="rect">
            <a:avLst/>
          </a:prstGeom>
        </p:spPr>
      </p:pic>
      <p:pic>
        <p:nvPicPr>
          <p:cNvPr id="5" name="Picture 4" descr="disease.jpg"/>
          <p:cNvPicPr>
            <a:picLocks noChangeAspect="1"/>
          </p:cNvPicPr>
          <p:nvPr/>
        </p:nvPicPr>
        <p:blipFill>
          <a:blip r:embed="rId3" cstate="print"/>
          <a:stretch>
            <a:fillRect/>
          </a:stretch>
        </p:blipFill>
        <p:spPr>
          <a:xfrm>
            <a:off x="5181600" y="4114800"/>
            <a:ext cx="3098800" cy="23241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5029200"/>
          </a:xfrm>
        </p:spPr>
        <p:txBody>
          <a:bodyPr>
            <a:normAutofit lnSpcReduction="10000"/>
          </a:bodyPr>
          <a:lstStyle/>
          <a:p>
            <a:r>
              <a:rPr lang="en-US" sz="3200" dirty="0" smtClean="0"/>
              <a:t>Remember England was having problems with its monarchy, and at one time it was abolished? </a:t>
            </a:r>
            <a:br>
              <a:rPr lang="en-US" sz="3200" dirty="0" smtClean="0"/>
            </a:br>
            <a:r>
              <a:rPr lang="en-US" sz="3200" dirty="0" smtClean="0"/>
              <a:t>- Well, it was. But not for long:</a:t>
            </a:r>
          </a:p>
          <a:p>
            <a:r>
              <a:rPr lang="en-US" sz="3200" dirty="0" smtClean="0"/>
              <a:t>King Charles II took over after the monarchy was restored</a:t>
            </a:r>
          </a:p>
          <a:p>
            <a:r>
              <a:rPr lang="en-US" sz="3200" dirty="0" smtClean="0"/>
              <a:t>Charles started rewarding his supporters with land in the colonies</a:t>
            </a:r>
            <a:br>
              <a:rPr lang="en-US" sz="3200" dirty="0" smtClean="0"/>
            </a:br>
            <a:r>
              <a:rPr lang="en-US" sz="3200" dirty="0" smtClean="0"/>
              <a:t>	-example: North and South Carolina, New York, New Jersey</a:t>
            </a:r>
          </a:p>
        </p:txBody>
      </p:sp>
      <p:sp>
        <p:nvSpPr>
          <p:cNvPr id="2" name="Title 1"/>
          <p:cNvSpPr>
            <a:spLocks noGrp="1"/>
          </p:cNvSpPr>
          <p:nvPr>
            <p:ph type="title"/>
          </p:nvPr>
        </p:nvSpPr>
        <p:spPr/>
        <p:txBody>
          <a:bodyPr/>
          <a:lstStyle/>
          <a:p>
            <a:r>
              <a:rPr lang="en-US" dirty="0" smtClean="0"/>
              <a:t>Back Home in England…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200" dirty="0" smtClean="0"/>
              <a:t>Besides giving out land in America to his buddies, King Charles wanted to CONTROL the trade in the colonies to benefit the crown and England</a:t>
            </a:r>
          </a:p>
          <a:p>
            <a:endParaRPr lang="en-US" dirty="0" smtClean="0"/>
          </a:p>
          <a:p>
            <a:pPr algn="ctr"/>
            <a:r>
              <a:rPr lang="en-US" sz="6600" dirty="0" smtClean="0"/>
              <a:t>What is this called?!?!!?</a:t>
            </a:r>
            <a:endParaRPr lang="en-US" sz="6600" dirty="0"/>
          </a:p>
        </p:txBody>
      </p:sp>
      <p:sp>
        <p:nvSpPr>
          <p:cNvPr id="2" name="Title 1"/>
          <p:cNvSpPr>
            <a:spLocks noGrp="1"/>
          </p:cNvSpPr>
          <p:nvPr>
            <p:ph type="title"/>
          </p:nvPr>
        </p:nvSpPr>
        <p:spPr/>
        <p:txBody>
          <a:bodyPr/>
          <a:lstStyle/>
          <a:p>
            <a:r>
              <a:rPr lang="en-US" b="1" dirty="0" smtClean="0"/>
              <a:t>Controlling Colonial Trade</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153400" cy="5029200"/>
          </a:xfrm>
        </p:spPr>
        <p:txBody>
          <a:bodyPr>
            <a:noAutofit/>
          </a:bodyPr>
          <a:lstStyle/>
          <a:p>
            <a:pPr>
              <a:buNone/>
            </a:pPr>
            <a:r>
              <a:rPr lang="en-US" sz="3600" dirty="0" smtClean="0"/>
              <a:t>Write a definition for this in your notes!</a:t>
            </a:r>
            <a:br>
              <a:rPr lang="en-US" sz="3600" dirty="0" smtClean="0"/>
            </a:br>
            <a:endParaRPr lang="en-US" sz="3600" dirty="0" smtClean="0"/>
          </a:p>
          <a:p>
            <a:r>
              <a:rPr lang="en-US" sz="3600" dirty="0" smtClean="0"/>
              <a:t>Goal for the mother country to keep a </a:t>
            </a:r>
            <a:r>
              <a:rPr lang="en-US" sz="3600" b="1" u="sng" dirty="0" smtClean="0"/>
              <a:t>favorable balance of trade</a:t>
            </a:r>
            <a:r>
              <a:rPr lang="en-US" sz="3600" b="1" dirty="0" smtClean="0"/>
              <a:t>:</a:t>
            </a:r>
            <a:r>
              <a:rPr lang="en-US" sz="3600" dirty="0" smtClean="0"/>
              <a:t> export more than it imports</a:t>
            </a:r>
          </a:p>
          <a:p>
            <a:pPr>
              <a:buNone/>
            </a:pPr>
            <a:r>
              <a:rPr lang="en-US" sz="3600" dirty="0" smtClean="0"/>
              <a:t>	- you could only do this if your country was </a:t>
            </a:r>
            <a:r>
              <a:rPr lang="en-US" sz="3600" b="1" dirty="0" smtClean="0"/>
              <a:t>self-sufficient</a:t>
            </a:r>
            <a:r>
              <a:rPr lang="en-US" sz="3600" dirty="0" smtClean="0"/>
              <a:t> and had access to cheap raw materials (from colonies)</a:t>
            </a:r>
            <a:endParaRPr lang="en-US" sz="3600" dirty="0"/>
          </a:p>
        </p:txBody>
      </p:sp>
      <p:sp>
        <p:nvSpPr>
          <p:cNvPr id="2" name="Title 1"/>
          <p:cNvSpPr>
            <a:spLocks noGrp="1"/>
          </p:cNvSpPr>
          <p:nvPr>
            <p:ph type="title"/>
          </p:nvPr>
        </p:nvSpPr>
        <p:spPr/>
        <p:txBody>
          <a:bodyPr>
            <a:normAutofit/>
          </a:bodyPr>
          <a:lstStyle/>
          <a:p>
            <a:pPr algn="ctr"/>
            <a:r>
              <a:rPr lang="en-US" sz="4800" b="1" dirty="0" smtClean="0"/>
              <a:t>MERCANTILISM:</a:t>
            </a:r>
            <a:endParaRPr lang="en-US" sz="48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t>-The merchant class was in support of this policy, and had influence in English parliament</a:t>
            </a:r>
            <a:br>
              <a:rPr lang="en-US" sz="3200" dirty="0" smtClean="0"/>
            </a:br>
            <a:r>
              <a:rPr lang="en-US" sz="3200" dirty="0" smtClean="0"/>
              <a:t>	</a:t>
            </a:r>
            <a:r>
              <a:rPr lang="en-US" sz="3200" dirty="0" smtClean="0">
                <a:sym typeface="Wingdings" pitchFamily="2" charset="2"/>
              </a:rPr>
              <a:t> which led to things like the Navigation Acts of 1660</a:t>
            </a:r>
            <a:br>
              <a:rPr lang="en-US" sz="3200" dirty="0" smtClean="0">
                <a:sym typeface="Wingdings" pitchFamily="2" charset="2"/>
              </a:rPr>
            </a:br>
            <a:endParaRPr lang="en-US" sz="3200" dirty="0" smtClean="0">
              <a:sym typeface="Wingdings" pitchFamily="2" charset="2"/>
            </a:endParaRPr>
          </a:p>
          <a:p>
            <a:r>
              <a:rPr lang="en-US" sz="3200" dirty="0" smtClean="0">
                <a:sym typeface="Wingdings" pitchFamily="2" charset="2"/>
              </a:rPr>
              <a:t>Colonists do not like to be controlled, especially when it comes to trade and their money!</a:t>
            </a:r>
            <a:endParaRPr lang="en-US" dirty="0"/>
          </a:p>
        </p:txBody>
      </p:sp>
      <p:sp>
        <p:nvSpPr>
          <p:cNvPr id="2" name="Title 1"/>
          <p:cNvSpPr>
            <a:spLocks noGrp="1"/>
          </p:cNvSpPr>
          <p:nvPr>
            <p:ph type="title"/>
          </p:nvPr>
        </p:nvSpPr>
        <p:spPr/>
        <p:txBody>
          <a:bodyPr/>
          <a:lstStyle/>
          <a:p>
            <a:pPr algn="ctr"/>
            <a:r>
              <a:rPr lang="en-US" b="1" dirty="0" smtClean="0"/>
              <a:t>Mercantilism Continued:</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3600" dirty="0" smtClean="0"/>
              <a:t>King James II takes over the throne, </a:t>
            </a:r>
            <a:br>
              <a:rPr lang="en-US" sz="3600" dirty="0" smtClean="0"/>
            </a:br>
            <a:r>
              <a:rPr lang="en-US" sz="3600" dirty="0" smtClean="0"/>
              <a:t>-but he’s Catholic and very bossy (rules by decree and Parliament doesn’t like this)</a:t>
            </a:r>
            <a:br>
              <a:rPr lang="en-US" sz="3600" dirty="0" smtClean="0"/>
            </a:br>
            <a:r>
              <a:rPr lang="en-US" sz="3600" dirty="0" smtClean="0"/>
              <a:t>-tries to tighten control on colonies especially New England</a:t>
            </a:r>
            <a:br>
              <a:rPr lang="en-US" sz="3600" dirty="0" smtClean="0"/>
            </a:br>
            <a:endParaRPr lang="en-US" sz="3600" dirty="0" smtClean="0"/>
          </a:p>
          <a:p>
            <a:r>
              <a:rPr lang="en-US" sz="3600" b="1" dirty="0" smtClean="0"/>
              <a:t>1688: BLOODLESS REBELLION, THE GLORIOUS REVOLUTION!</a:t>
            </a:r>
            <a:r>
              <a:rPr lang="en-US" dirty="0" smtClean="0"/>
              <a:t/>
            </a:r>
            <a:br>
              <a:rPr lang="en-US" dirty="0" smtClean="0"/>
            </a:br>
            <a:endParaRPr lang="en-US" dirty="0" smtClean="0"/>
          </a:p>
        </p:txBody>
      </p:sp>
      <p:sp>
        <p:nvSpPr>
          <p:cNvPr id="2" name="Title 1"/>
          <p:cNvSpPr>
            <a:spLocks noGrp="1"/>
          </p:cNvSpPr>
          <p:nvPr>
            <p:ph type="title"/>
          </p:nvPr>
        </p:nvSpPr>
        <p:spPr/>
        <p:txBody>
          <a:bodyPr>
            <a:normAutofit fontScale="90000"/>
          </a:bodyPr>
          <a:lstStyle/>
          <a:p>
            <a:pPr algn="ctr"/>
            <a:r>
              <a:rPr lang="en-US" b="1" dirty="0" smtClean="0"/>
              <a:t>The Glorious Revolution </a:t>
            </a:r>
            <a:br>
              <a:rPr lang="en-US" b="1" dirty="0" smtClean="0"/>
            </a:br>
            <a:r>
              <a:rPr lang="en-US" b="1" dirty="0" smtClean="0"/>
              <a:t>(in England)</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5105400"/>
          </a:xfrm>
        </p:spPr>
        <p:txBody>
          <a:bodyPr>
            <a:noAutofit/>
          </a:bodyPr>
          <a:lstStyle/>
          <a:p>
            <a:r>
              <a:rPr lang="en-US" sz="3200" dirty="0" smtClean="0"/>
              <a:t>Protestant opposition invited the King’s daughter Mary and her Dutch husband to take the throne</a:t>
            </a:r>
            <a:br>
              <a:rPr lang="en-US" sz="3200" dirty="0" smtClean="0"/>
            </a:br>
            <a:r>
              <a:rPr lang="en-US" sz="3200" dirty="0" smtClean="0">
                <a:sym typeface="Wingdings" pitchFamily="2" charset="2"/>
              </a:rPr>
              <a:t> James II flees to France</a:t>
            </a:r>
            <a:br>
              <a:rPr lang="en-US" sz="3200" dirty="0" smtClean="0">
                <a:sym typeface="Wingdings" pitchFamily="2" charset="2"/>
              </a:rPr>
            </a:br>
            <a:endParaRPr lang="en-US" sz="3200" dirty="0" smtClean="0">
              <a:sym typeface="Wingdings" pitchFamily="2" charset="2"/>
            </a:endParaRPr>
          </a:p>
          <a:p>
            <a:r>
              <a:rPr lang="en-US" sz="3200" dirty="0" smtClean="0">
                <a:sym typeface="Wingdings" pitchFamily="2" charset="2"/>
              </a:rPr>
              <a:t>Parliament passes the </a:t>
            </a:r>
            <a:r>
              <a:rPr lang="en-US" sz="3200" b="1" dirty="0" smtClean="0">
                <a:sym typeface="Wingdings" pitchFamily="2" charset="2"/>
              </a:rPr>
              <a:t>Bill of Rights in 1689 </a:t>
            </a:r>
            <a:r>
              <a:rPr lang="en-US" sz="3200" dirty="0" smtClean="0">
                <a:sym typeface="Wingdings" pitchFamily="2" charset="2"/>
              </a:rPr>
              <a:t>to prevent any future abuses of power </a:t>
            </a:r>
            <a:br>
              <a:rPr lang="en-US" sz="3200" dirty="0" smtClean="0">
                <a:sym typeface="Wingdings" pitchFamily="2" charset="2"/>
              </a:rPr>
            </a:br>
            <a:r>
              <a:rPr lang="en-US" sz="3200" dirty="0" smtClean="0">
                <a:sym typeface="Wingdings" pitchFamily="2" charset="2"/>
              </a:rPr>
              <a:t>- lists rights and liberties for citizens and Parliament including free elections and not taxing without permission from Parliament</a:t>
            </a:r>
            <a:endParaRPr lang="en-US" sz="3200" dirty="0"/>
          </a:p>
        </p:txBody>
      </p:sp>
      <p:sp>
        <p:nvSpPr>
          <p:cNvPr id="2" name="Title 1"/>
          <p:cNvSpPr>
            <a:spLocks noGrp="1"/>
          </p:cNvSpPr>
          <p:nvPr>
            <p:ph type="title"/>
          </p:nvPr>
        </p:nvSpPr>
        <p:spPr/>
        <p:txBody>
          <a:bodyPr/>
          <a:lstStyle/>
          <a:p>
            <a:r>
              <a:rPr lang="en-US" b="1" dirty="0" smtClean="0"/>
              <a:t>THE REVOLUTION CONTINUED</a:t>
            </a:r>
            <a:r>
              <a:rPr lang="en-US" dirty="0" smtClean="0"/>
              <a: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4800" dirty="0" smtClean="0"/>
              <a:t>WHY MIGHT THIS BILL OF RIGHTS BE IMPORTANT FOR THE COLONISTS LATER ON?!?!?!?!</a:t>
            </a:r>
            <a:endParaRPr lang="en-US" sz="4800" dirty="0"/>
          </a:p>
        </p:txBody>
      </p:sp>
      <p:sp>
        <p:nvSpPr>
          <p:cNvPr id="2" name="Title 1"/>
          <p:cNvSpPr>
            <a:spLocks noGrp="1"/>
          </p:cNvSpPr>
          <p:nvPr>
            <p:ph type="title"/>
          </p:nvPr>
        </p:nvSpPr>
        <p:spPr/>
        <p:txBody>
          <a:bodyPr>
            <a:normAutofit fontScale="90000"/>
          </a:bodyPr>
          <a:lstStyle/>
          <a:p>
            <a:pPr algn="ctr"/>
            <a:r>
              <a:rPr lang="en-US" dirty="0" smtClean="0"/>
              <a:t>Write your answer down </a:t>
            </a:r>
            <a:br>
              <a:rPr lang="en-US" dirty="0" smtClean="0"/>
            </a:br>
            <a:r>
              <a:rPr lang="en-US" dirty="0" smtClean="0"/>
              <a:t>in your notebook:</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600" dirty="0" smtClean="0"/>
              <a:t>New intellectual and religious ideas are transforming colonial life!</a:t>
            </a:r>
          </a:p>
          <a:p>
            <a:pPr>
              <a:buNone/>
            </a:pPr>
            <a:endParaRPr lang="en-US" sz="3600" dirty="0" smtClean="0"/>
          </a:p>
          <a:p>
            <a:pPr>
              <a:buNone/>
            </a:pPr>
            <a:r>
              <a:rPr lang="en-US" sz="3600" dirty="0" smtClean="0"/>
              <a:t>-The Enlightenment</a:t>
            </a:r>
          </a:p>
          <a:p>
            <a:pPr>
              <a:buNone/>
            </a:pPr>
            <a:r>
              <a:rPr lang="en-US" sz="3600" dirty="0" smtClean="0"/>
              <a:t>-The Great Awakening</a:t>
            </a:r>
          </a:p>
          <a:p>
            <a:pPr>
              <a:buNone/>
            </a:pPr>
            <a:r>
              <a:rPr lang="en-US" sz="3600" dirty="0" smtClean="0"/>
              <a:t>-Reactions to those movements</a:t>
            </a:r>
            <a:endParaRPr lang="en-US" sz="3600" dirty="0"/>
          </a:p>
        </p:txBody>
      </p:sp>
      <p:sp>
        <p:nvSpPr>
          <p:cNvPr id="2" name="Title 1"/>
          <p:cNvSpPr>
            <a:spLocks noGrp="1"/>
          </p:cNvSpPr>
          <p:nvPr>
            <p:ph type="title"/>
          </p:nvPr>
        </p:nvSpPr>
        <p:spPr/>
        <p:txBody>
          <a:bodyPr/>
          <a:lstStyle/>
          <a:p>
            <a:r>
              <a:rPr lang="en-US" dirty="0" smtClean="0"/>
              <a:t>Back in the Colonies…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t>New England</a:t>
            </a:r>
          </a:p>
          <a:p>
            <a:r>
              <a:rPr lang="en-US" sz="4000" dirty="0" smtClean="0"/>
              <a:t>Middle</a:t>
            </a:r>
          </a:p>
          <a:p>
            <a:r>
              <a:rPr lang="en-US" sz="4000" dirty="0" smtClean="0"/>
              <a:t>Southern</a:t>
            </a:r>
            <a:endParaRPr lang="en-US" sz="4000" dirty="0"/>
          </a:p>
        </p:txBody>
      </p:sp>
      <p:sp>
        <p:nvSpPr>
          <p:cNvPr id="2" name="Title 1"/>
          <p:cNvSpPr>
            <a:spLocks noGrp="1"/>
          </p:cNvSpPr>
          <p:nvPr>
            <p:ph type="title"/>
          </p:nvPr>
        </p:nvSpPr>
        <p:spPr/>
        <p:txBody>
          <a:bodyPr/>
          <a:lstStyle/>
          <a:p>
            <a:r>
              <a:rPr lang="en-US" b="1" dirty="0" smtClean="0">
                <a:latin typeface="Book Antiqua" pitchFamily="18" charset="0"/>
              </a:rPr>
              <a:t>Three Geographic Regions</a:t>
            </a:r>
            <a:endParaRPr lang="en-US" b="1" dirty="0"/>
          </a:p>
        </p:txBody>
      </p:sp>
      <p:pic>
        <p:nvPicPr>
          <p:cNvPr id="4" name="Picture 4" descr="Map of 13 Colonies"/>
          <p:cNvPicPr>
            <a:picLocks noChangeAspect="1" noChangeArrowheads="1"/>
          </p:cNvPicPr>
          <p:nvPr/>
        </p:nvPicPr>
        <p:blipFill>
          <a:blip r:embed="rId2" cstate="print"/>
          <a:srcRect/>
          <a:stretch>
            <a:fillRect/>
          </a:stretch>
        </p:blipFill>
        <p:spPr bwMode="auto">
          <a:xfrm>
            <a:off x="4114800" y="1524000"/>
            <a:ext cx="4114800" cy="465826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5029200"/>
          </a:xfrm>
        </p:spPr>
        <p:txBody>
          <a:bodyPr>
            <a:normAutofit fontScale="92500"/>
          </a:bodyPr>
          <a:lstStyle/>
          <a:p>
            <a:r>
              <a:rPr lang="en-US" sz="3200" dirty="0" smtClean="0"/>
              <a:t>The revolution established the idea that royal power came from Parliament, not from God. </a:t>
            </a:r>
          </a:p>
          <a:p>
            <a:r>
              <a:rPr lang="en-US" sz="3200" dirty="0" smtClean="0"/>
              <a:t>In Europe in the 1700s, a revolution of ideas was happening called-</a:t>
            </a:r>
            <a:br>
              <a:rPr lang="en-US" sz="3200" dirty="0" smtClean="0"/>
            </a:br>
            <a:endParaRPr lang="en-US" sz="3200" dirty="0" smtClean="0"/>
          </a:p>
          <a:p>
            <a:pPr>
              <a:buNone/>
            </a:pPr>
            <a:r>
              <a:rPr lang="en-US" sz="3200" b="1" dirty="0" smtClean="0"/>
              <a:t>THE ENLIGHTENMENT</a:t>
            </a:r>
            <a:r>
              <a:rPr lang="en-US" sz="3200" dirty="0" smtClean="0"/>
              <a:t>: the intellectual movement of the 18</a:t>
            </a:r>
            <a:r>
              <a:rPr lang="en-US" sz="3200" baseline="30000" dirty="0" smtClean="0"/>
              <a:t>th</a:t>
            </a:r>
            <a:r>
              <a:rPr lang="en-US" sz="3200" dirty="0" smtClean="0"/>
              <a:t> century that rejected traditional political, social, and religious ideas and emphasized </a:t>
            </a:r>
            <a:r>
              <a:rPr lang="en-US" sz="3200" b="1" dirty="0" smtClean="0"/>
              <a:t>human reason and progress</a:t>
            </a:r>
            <a:endParaRPr lang="en-US" sz="3200" b="1" dirty="0"/>
          </a:p>
        </p:txBody>
      </p:sp>
      <p:sp>
        <p:nvSpPr>
          <p:cNvPr id="2" name="Title 1"/>
          <p:cNvSpPr>
            <a:spLocks noGrp="1"/>
          </p:cNvSpPr>
          <p:nvPr>
            <p:ph type="title"/>
          </p:nvPr>
        </p:nvSpPr>
        <p:spPr/>
        <p:txBody>
          <a:bodyPr/>
          <a:lstStyle/>
          <a:p>
            <a:pPr algn="ctr"/>
            <a:r>
              <a:rPr lang="en-US" b="1" dirty="0" smtClean="0"/>
              <a:t>The Enlightenment</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5257800"/>
          </a:xfrm>
        </p:spPr>
        <p:txBody>
          <a:bodyPr>
            <a:normAutofit/>
          </a:bodyPr>
          <a:lstStyle/>
          <a:p>
            <a:r>
              <a:rPr lang="en-US" dirty="0" smtClean="0"/>
              <a:t>Not everyone agreed with the ideas of the Enlightenment, and instead turned back to religion. This reaction was called:</a:t>
            </a:r>
          </a:p>
          <a:p>
            <a:r>
              <a:rPr lang="en-US" b="1" dirty="0" smtClean="0"/>
              <a:t>The Great Awakening: </a:t>
            </a:r>
            <a:r>
              <a:rPr lang="en-US" dirty="0" smtClean="0"/>
              <a:t>the period of religious revival that swept through the colonies in the mid 18</a:t>
            </a:r>
            <a:r>
              <a:rPr lang="en-US" baseline="30000" dirty="0" smtClean="0"/>
              <a:t>th</a:t>
            </a:r>
            <a:r>
              <a:rPr lang="en-US" dirty="0" smtClean="0"/>
              <a:t> century</a:t>
            </a:r>
          </a:p>
          <a:p>
            <a:pPr>
              <a:buNone/>
            </a:pPr>
            <a:r>
              <a:rPr lang="en-US" b="1" dirty="0" smtClean="0"/>
              <a:t>-Jonathan Edwards </a:t>
            </a:r>
            <a:r>
              <a:rPr lang="en-US" dirty="0" smtClean="0"/>
              <a:t>– Began it</a:t>
            </a:r>
          </a:p>
          <a:p>
            <a:pPr lvl="1"/>
            <a:r>
              <a:rPr lang="en-US" dirty="0" smtClean="0"/>
              <a:t>Preached Sermons with “Fire and Brimstone” and God is to be Loved AND Feared</a:t>
            </a:r>
          </a:p>
          <a:p>
            <a:pPr>
              <a:buNone/>
            </a:pPr>
            <a:r>
              <a:rPr lang="en-US" b="1" dirty="0" smtClean="0"/>
              <a:t>-George Whitefield</a:t>
            </a:r>
            <a:r>
              <a:rPr lang="en-US" dirty="0" smtClean="0"/>
              <a:t> – </a:t>
            </a:r>
          </a:p>
          <a:p>
            <a:pPr lvl="1"/>
            <a:r>
              <a:rPr lang="en-US" dirty="0" smtClean="0"/>
              <a:t>Went around country several times preaching to massive crowds</a:t>
            </a:r>
          </a:p>
          <a:p>
            <a:endParaRPr lang="en-US" dirty="0"/>
          </a:p>
        </p:txBody>
      </p:sp>
      <p:sp>
        <p:nvSpPr>
          <p:cNvPr id="2" name="Title 1"/>
          <p:cNvSpPr>
            <a:spLocks noGrp="1"/>
          </p:cNvSpPr>
          <p:nvPr>
            <p:ph type="title"/>
          </p:nvPr>
        </p:nvSpPr>
        <p:spPr/>
        <p:txBody>
          <a:bodyPr/>
          <a:lstStyle/>
          <a:p>
            <a:pPr algn="ctr"/>
            <a:r>
              <a:rPr lang="en-US" b="1" dirty="0" smtClean="0"/>
              <a:t>The Great Awakening</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5257800"/>
          </a:xfrm>
        </p:spPr>
        <p:txBody>
          <a:bodyPr>
            <a:normAutofit/>
          </a:bodyPr>
          <a:lstStyle/>
          <a:p>
            <a:r>
              <a:rPr lang="en-US" dirty="0" smtClean="0"/>
              <a:t>As a reaction to the ideas of the Great Awakening, other ministers in the colonies called the </a:t>
            </a:r>
            <a:r>
              <a:rPr lang="en-US" b="1" dirty="0" smtClean="0"/>
              <a:t>revivalists</a:t>
            </a:r>
            <a:r>
              <a:rPr lang="en-US" dirty="0" smtClean="0"/>
              <a:t>, started to preach to ordinary colonists about equality of everyone before God</a:t>
            </a:r>
            <a:br>
              <a:rPr lang="en-US" dirty="0" smtClean="0"/>
            </a:br>
            <a:r>
              <a:rPr lang="en-US" dirty="0" smtClean="0"/>
              <a:t>- (appealing to many people including women and slaves)</a:t>
            </a:r>
          </a:p>
          <a:p>
            <a:endParaRPr lang="en-US" dirty="0" smtClean="0"/>
          </a:p>
          <a:p>
            <a:r>
              <a:rPr lang="en-US" dirty="0" smtClean="0"/>
              <a:t>IN GENERAL, all of this religious upheaval with the Great Awakening and its reactions </a:t>
            </a:r>
            <a:r>
              <a:rPr lang="en-US" b="1" dirty="0" smtClean="0"/>
              <a:t>was challenging the established religious authority</a:t>
            </a:r>
            <a:r>
              <a:rPr lang="en-US" dirty="0" smtClean="0"/>
              <a:t> of England.</a:t>
            </a:r>
            <a:endParaRPr lang="en-US" dirty="0"/>
          </a:p>
        </p:txBody>
      </p:sp>
      <p:sp>
        <p:nvSpPr>
          <p:cNvPr id="2" name="Title 1"/>
          <p:cNvSpPr>
            <a:spLocks noGrp="1"/>
          </p:cNvSpPr>
          <p:nvPr>
            <p:ph type="title"/>
          </p:nvPr>
        </p:nvSpPr>
        <p:spPr/>
        <p:txBody>
          <a:bodyPr/>
          <a:lstStyle/>
          <a:p>
            <a:pPr algn="ctr"/>
            <a:r>
              <a:rPr lang="en-US" b="1" dirty="0" smtClean="0"/>
              <a:t>Yet Another Reaction</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smtClean="0"/>
              <a:t>England has:</a:t>
            </a:r>
          </a:p>
          <a:p>
            <a:pPr lvl="1"/>
            <a:r>
              <a:rPr lang="en-US" dirty="0" smtClean="0"/>
              <a:t>1. Great Navy</a:t>
            </a:r>
          </a:p>
          <a:p>
            <a:pPr lvl="1"/>
            <a:r>
              <a:rPr lang="en-US" dirty="0" smtClean="0"/>
              <a:t>2. Large Population (2 Million in the colonies)</a:t>
            </a:r>
          </a:p>
          <a:p>
            <a:pPr lvl="1"/>
            <a:r>
              <a:rPr lang="en-US" dirty="0" smtClean="0"/>
              <a:t>3. Varied Economy</a:t>
            </a:r>
          </a:p>
          <a:p>
            <a:pPr lvl="1"/>
            <a:r>
              <a:rPr lang="en-US" dirty="0" smtClean="0"/>
              <a:t>4. Iroquois Confederacy Ally</a:t>
            </a:r>
          </a:p>
          <a:p>
            <a:r>
              <a:rPr lang="en-US" b="1" dirty="0" smtClean="0"/>
              <a:t>France has:</a:t>
            </a:r>
          </a:p>
          <a:p>
            <a:pPr lvl="1"/>
            <a:r>
              <a:rPr lang="en-US" dirty="0" smtClean="0"/>
              <a:t>1. Army with better leaders</a:t>
            </a:r>
          </a:p>
          <a:p>
            <a:pPr lvl="1"/>
            <a:r>
              <a:rPr lang="en-US" dirty="0" smtClean="0"/>
              <a:t>2. Less fighting amongst themselves</a:t>
            </a:r>
          </a:p>
          <a:p>
            <a:pPr lvl="1"/>
            <a:r>
              <a:rPr lang="en-US" dirty="0" smtClean="0"/>
              <a:t>3. Native Am allies </a:t>
            </a:r>
          </a:p>
          <a:p>
            <a:pPr lvl="1">
              <a:buNone/>
            </a:pPr>
            <a:endParaRPr lang="en-US" dirty="0" smtClean="0"/>
          </a:p>
          <a:p>
            <a:pPr lvl="1">
              <a:buNone/>
            </a:pPr>
            <a:r>
              <a:rPr lang="en-US" b="1" dirty="0" smtClean="0"/>
              <a:t>Major French Problem = Low # of permanent settlements in large areas</a:t>
            </a:r>
          </a:p>
          <a:p>
            <a:endParaRPr lang="en-US" dirty="0"/>
          </a:p>
        </p:txBody>
      </p:sp>
      <p:sp>
        <p:nvSpPr>
          <p:cNvPr id="2" name="Title 1"/>
          <p:cNvSpPr>
            <a:spLocks noGrp="1"/>
          </p:cNvSpPr>
          <p:nvPr>
            <p:ph type="title"/>
          </p:nvPr>
        </p:nvSpPr>
        <p:spPr/>
        <p:txBody>
          <a:bodyPr>
            <a:normAutofit fontScale="90000"/>
          </a:bodyPr>
          <a:lstStyle/>
          <a:p>
            <a:pPr algn="ctr"/>
            <a:r>
              <a:rPr lang="en-US" dirty="0" smtClean="0"/>
              <a:t>NORTH AMERICA RIVALRY:</a:t>
            </a:r>
            <a:br>
              <a:rPr lang="en-US" dirty="0" smtClean="0"/>
            </a:br>
            <a:r>
              <a:rPr lang="en-US" dirty="0" smtClean="0"/>
              <a:t>England v. France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1. King Wm.’s War (1689 – 1697)</a:t>
            </a:r>
          </a:p>
          <a:p>
            <a:r>
              <a:rPr lang="en-US" dirty="0" smtClean="0"/>
              <a:t>2. Queen Anne’s War (1701 – 1713)</a:t>
            </a:r>
          </a:p>
          <a:p>
            <a:r>
              <a:rPr lang="en-US" dirty="0" smtClean="0"/>
              <a:t>3. King George’s War (1738 – 1748)</a:t>
            </a:r>
          </a:p>
          <a:p>
            <a:endParaRPr lang="en-US" dirty="0" smtClean="0"/>
          </a:p>
          <a:p>
            <a:r>
              <a:rPr lang="en-US" dirty="0" smtClean="0"/>
              <a:t>All involve England vs. France </a:t>
            </a:r>
          </a:p>
          <a:p>
            <a:r>
              <a:rPr lang="en-US" dirty="0" smtClean="0"/>
              <a:t>All end in a draw</a:t>
            </a:r>
          </a:p>
          <a:p>
            <a:r>
              <a:rPr lang="en-US" b="1" dirty="0" smtClean="0"/>
              <a:t>Little was achieved – but sets stage for the Fr and Indian War (“Seven Years War”)</a:t>
            </a:r>
          </a:p>
          <a:p>
            <a:endParaRPr lang="en-US" dirty="0"/>
          </a:p>
        </p:txBody>
      </p:sp>
      <p:sp>
        <p:nvSpPr>
          <p:cNvPr id="2" name="Title 1"/>
          <p:cNvSpPr>
            <a:spLocks noGrp="1"/>
          </p:cNvSpPr>
          <p:nvPr>
            <p:ph type="title"/>
          </p:nvPr>
        </p:nvSpPr>
        <p:spPr/>
        <p:txBody>
          <a:bodyPr/>
          <a:lstStyle/>
          <a:p>
            <a:pPr algn="ctr"/>
            <a:r>
              <a:rPr lang="en-US" b="1" dirty="0" smtClean="0"/>
              <a:t>3 Major Wars</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dirty="0" smtClean="0"/>
              <a:t>Background: </a:t>
            </a:r>
          </a:p>
          <a:p>
            <a:r>
              <a:rPr lang="en-US" dirty="0" smtClean="0"/>
              <a:t>About 2 million British </a:t>
            </a:r>
          </a:p>
          <a:p>
            <a:pPr>
              <a:buNone/>
            </a:pPr>
            <a:r>
              <a:rPr lang="en-US" dirty="0" smtClean="0"/>
              <a:t>colonists in America, 65,000 </a:t>
            </a:r>
          </a:p>
          <a:p>
            <a:pPr>
              <a:buNone/>
            </a:pPr>
            <a:r>
              <a:rPr lang="en-US" dirty="0" smtClean="0"/>
              <a:t>French in Canada</a:t>
            </a:r>
            <a:br>
              <a:rPr lang="en-US" dirty="0" smtClean="0"/>
            </a:br>
            <a:endParaRPr lang="en-US" dirty="0" smtClean="0"/>
          </a:p>
          <a:p>
            <a:r>
              <a:rPr lang="en-US" dirty="0" smtClean="0"/>
              <a:t>This war began in the colonies, </a:t>
            </a:r>
          </a:p>
          <a:p>
            <a:pPr>
              <a:buNone/>
            </a:pPr>
            <a:r>
              <a:rPr lang="en-US" dirty="0" smtClean="0"/>
              <a:t>not in Europe</a:t>
            </a:r>
            <a:br>
              <a:rPr lang="en-US" dirty="0" smtClean="0"/>
            </a:br>
            <a:endParaRPr lang="en-US" dirty="0" smtClean="0"/>
          </a:p>
          <a:p>
            <a:r>
              <a:rPr lang="en-US" dirty="0" smtClean="0">
                <a:solidFill>
                  <a:schemeClr val="accent2">
                    <a:lumMod val="50000"/>
                  </a:schemeClr>
                </a:solidFill>
              </a:rPr>
              <a:t>Ohio River Valley- contested land, is it Native American, British, or French???? </a:t>
            </a:r>
            <a:r>
              <a:rPr lang="en-US" dirty="0" smtClean="0"/>
              <a:t/>
            </a:r>
            <a:br>
              <a:rPr lang="en-US" dirty="0" smtClean="0"/>
            </a:br>
            <a:endParaRPr lang="en-US" dirty="0" smtClean="0"/>
          </a:p>
        </p:txBody>
      </p:sp>
      <p:sp>
        <p:nvSpPr>
          <p:cNvPr id="2" name="Title 1"/>
          <p:cNvSpPr>
            <a:spLocks noGrp="1"/>
          </p:cNvSpPr>
          <p:nvPr>
            <p:ph type="title"/>
          </p:nvPr>
        </p:nvSpPr>
        <p:spPr/>
        <p:txBody>
          <a:bodyPr/>
          <a:lstStyle/>
          <a:p>
            <a:pPr algn="ctr"/>
            <a:r>
              <a:rPr lang="en-US" b="1" dirty="0" smtClean="0"/>
              <a:t>French and Indian War</a:t>
            </a:r>
            <a:endParaRPr lang="en-US" b="1" dirty="0"/>
          </a:p>
        </p:txBody>
      </p:sp>
      <p:pic>
        <p:nvPicPr>
          <p:cNvPr id="4" name="Picture 3" descr="french-indian-war-2 (1).jpg"/>
          <p:cNvPicPr>
            <a:picLocks noChangeAspect="1"/>
          </p:cNvPicPr>
          <p:nvPr/>
        </p:nvPicPr>
        <p:blipFill>
          <a:blip r:embed="rId2" cstate="print"/>
          <a:stretch>
            <a:fillRect/>
          </a:stretch>
        </p:blipFill>
        <p:spPr>
          <a:xfrm>
            <a:off x="5486400" y="1600200"/>
            <a:ext cx="3124200" cy="234315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5029200"/>
          </a:xfrm>
        </p:spPr>
        <p:txBody>
          <a:bodyPr>
            <a:normAutofit fontScale="92500"/>
          </a:bodyPr>
          <a:lstStyle/>
          <a:p>
            <a:r>
              <a:rPr lang="en-US" sz="3600" dirty="0" smtClean="0"/>
              <a:t>Despite </a:t>
            </a:r>
            <a:r>
              <a:rPr lang="en-US" sz="3600" b="1" dirty="0" smtClean="0"/>
              <a:t>“Great Awakening,”</a:t>
            </a:r>
            <a:r>
              <a:rPr lang="en-US" sz="3600" dirty="0" smtClean="0"/>
              <a:t> Colonists ready to kill French and Native Americans</a:t>
            </a:r>
          </a:p>
          <a:p>
            <a:r>
              <a:rPr lang="en-US" sz="3600" b="1" u="sng" dirty="0" smtClean="0"/>
              <a:t>George Washington </a:t>
            </a:r>
            <a:r>
              <a:rPr lang="en-US" sz="3600" dirty="0" smtClean="0"/>
              <a:t>– One of the 1</a:t>
            </a:r>
            <a:r>
              <a:rPr lang="en-US" sz="3600" baseline="30000" dirty="0" smtClean="0"/>
              <a:t>st</a:t>
            </a:r>
            <a:r>
              <a:rPr lang="en-US" sz="3600" dirty="0" smtClean="0"/>
              <a:t> to do so</a:t>
            </a:r>
          </a:p>
          <a:p>
            <a:pPr marL="0" indent="0">
              <a:buNone/>
            </a:pPr>
            <a:endParaRPr lang="en-US" sz="3600" dirty="0" smtClean="0"/>
          </a:p>
          <a:p>
            <a:r>
              <a:rPr lang="en-US" sz="3600" dirty="0" smtClean="0"/>
              <a:t>England given 500,000 acres in Ohio River Valley – but France builds forts in the area (Lines between Canada and Louisiana)</a:t>
            </a:r>
          </a:p>
          <a:p>
            <a:endParaRPr lang="en-US" dirty="0"/>
          </a:p>
        </p:txBody>
      </p:sp>
      <p:sp>
        <p:nvSpPr>
          <p:cNvPr id="2" name="Title 1"/>
          <p:cNvSpPr>
            <a:spLocks noGrp="1"/>
          </p:cNvSpPr>
          <p:nvPr>
            <p:ph type="title"/>
          </p:nvPr>
        </p:nvSpPr>
        <p:spPr/>
        <p:txBody>
          <a:bodyPr/>
          <a:lstStyle/>
          <a:p>
            <a:pPr algn="ctr"/>
            <a:r>
              <a:rPr lang="en-US" b="1" dirty="0" smtClean="0">
                <a:solidFill>
                  <a:schemeClr val="tx1"/>
                </a:solidFill>
              </a:rPr>
              <a:t>Colonists vs. Native Am (1750)</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3600" dirty="0" smtClean="0"/>
              <a:t>1754 Washington with 150 men enter area Open Fire, French refuse to leave the area</a:t>
            </a:r>
            <a:br>
              <a:rPr lang="en-US" sz="3600" dirty="0" smtClean="0"/>
            </a:br>
            <a:endParaRPr lang="en-US" sz="3600" dirty="0" smtClean="0"/>
          </a:p>
          <a:p>
            <a:r>
              <a:rPr lang="en-US" sz="3600" dirty="0" smtClean="0"/>
              <a:t>French and Indian War Begins!</a:t>
            </a:r>
            <a:br>
              <a:rPr lang="en-US" sz="3600" dirty="0" smtClean="0"/>
            </a:br>
            <a:endParaRPr lang="en-US" sz="3600" dirty="0" smtClean="0"/>
          </a:p>
          <a:p>
            <a:r>
              <a:rPr lang="en-US" sz="3600" dirty="0" smtClean="0"/>
              <a:t>French flee and attack </a:t>
            </a:r>
            <a:r>
              <a:rPr lang="en-US" sz="3600" b="1" u="sng" dirty="0" smtClean="0"/>
              <a:t>Fort Necessity </a:t>
            </a:r>
            <a:r>
              <a:rPr lang="en-US" sz="3600" dirty="0" smtClean="0"/>
              <a:t>and win(Washington and men go home)</a:t>
            </a:r>
          </a:p>
          <a:p>
            <a:endParaRPr lang="en-US" dirty="0"/>
          </a:p>
        </p:txBody>
      </p:sp>
      <p:sp>
        <p:nvSpPr>
          <p:cNvPr id="2" name="Title 1"/>
          <p:cNvSpPr>
            <a:spLocks noGrp="1"/>
          </p:cNvSpPr>
          <p:nvPr>
            <p:ph type="title"/>
          </p:nvPr>
        </p:nvSpPr>
        <p:spPr/>
        <p:txBody>
          <a:bodyPr/>
          <a:lstStyle/>
          <a:p>
            <a:r>
              <a:rPr lang="en-US" dirty="0" smtClean="0"/>
              <a:t>French and Indian War Continued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5029200"/>
          </a:xfrm>
        </p:spPr>
        <p:txBody>
          <a:bodyPr>
            <a:normAutofit lnSpcReduction="10000"/>
          </a:bodyPr>
          <a:lstStyle/>
          <a:p>
            <a:r>
              <a:rPr lang="en-US" dirty="0" smtClean="0"/>
              <a:t>Albany, New York (1754)</a:t>
            </a:r>
          </a:p>
          <a:p>
            <a:r>
              <a:rPr lang="en-US" b="1" u="sng" dirty="0" smtClean="0"/>
              <a:t>Albany Plan of Union</a:t>
            </a:r>
            <a:r>
              <a:rPr lang="en-US" dirty="0" smtClean="0"/>
              <a:t>- English </a:t>
            </a:r>
            <a:r>
              <a:rPr lang="en-US" dirty="0" err="1" smtClean="0"/>
              <a:t>Gov’t</a:t>
            </a:r>
            <a:r>
              <a:rPr lang="en-US" dirty="0" smtClean="0"/>
              <a:t> met with colonies to see if they would unify against France</a:t>
            </a:r>
          </a:p>
          <a:p>
            <a:pPr lvl="1"/>
            <a:r>
              <a:rPr lang="en-US" dirty="0" smtClean="0"/>
              <a:t>Also want Iroquois to join alliance against France</a:t>
            </a:r>
          </a:p>
          <a:p>
            <a:r>
              <a:rPr lang="en-US" dirty="0" smtClean="0"/>
              <a:t>English Plan = Beat France and control the continent</a:t>
            </a:r>
          </a:p>
          <a:p>
            <a:endParaRPr lang="en-US" dirty="0" smtClean="0"/>
          </a:p>
          <a:p>
            <a:r>
              <a:rPr lang="en-US" b="1" u="sng" dirty="0" smtClean="0"/>
              <a:t>Ben Franklin</a:t>
            </a:r>
            <a:r>
              <a:rPr lang="en-US" dirty="0" smtClean="0"/>
              <a:t>- Saw Albany Plan as way to increase economic &amp; Political Power</a:t>
            </a:r>
          </a:p>
          <a:p>
            <a:endParaRPr lang="en-US" dirty="0" smtClean="0"/>
          </a:p>
          <a:p>
            <a:r>
              <a:rPr lang="en-US" b="1" dirty="0" smtClean="0"/>
              <a:t>Outcome = Representatives pass it; however, colonies reject it because it would give up too much INDEPENDENCE!</a:t>
            </a:r>
          </a:p>
          <a:p>
            <a:endParaRPr lang="en-US" dirty="0"/>
          </a:p>
        </p:txBody>
      </p:sp>
      <p:sp>
        <p:nvSpPr>
          <p:cNvPr id="2" name="Title 1"/>
          <p:cNvSpPr>
            <a:spLocks noGrp="1"/>
          </p:cNvSpPr>
          <p:nvPr>
            <p:ph type="title"/>
          </p:nvPr>
        </p:nvSpPr>
        <p:spPr/>
        <p:txBody>
          <a:bodyPr/>
          <a:lstStyle/>
          <a:p>
            <a:r>
              <a:rPr lang="en-US" dirty="0" smtClean="0"/>
              <a:t>The Albany Plan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4953000"/>
          </a:xfrm>
        </p:spPr>
        <p:txBody>
          <a:bodyPr>
            <a:normAutofit/>
          </a:bodyPr>
          <a:lstStyle/>
          <a:p>
            <a:pPr marL="0" indent="0">
              <a:buNone/>
            </a:pPr>
            <a:r>
              <a:rPr lang="en-US" b="1" dirty="0" smtClean="0"/>
              <a:t>Outcomes:</a:t>
            </a:r>
          </a:p>
          <a:p>
            <a:pPr marL="0" indent="0">
              <a:buNone/>
            </a:pPr>
            <a:r>
              <a:rPr lang="en-US" dirty="0" smtClean="0"/>
              <a:t>	1. French defeated</a:t>
            </a:r>
          </a:p>
          <a:p>
            <a:pPr marL="0" indent="0">
              <a:buNone/>
            </a:pPr>
            <a:r>
              <a:rPr lang="en-US" dirty="0" smtClean="0"/>
              <a:t>	2. France loses access to Great Lakes (Fishing and 	Trading)</a:t>
            </a:r>
          </a:p>
          <a:p>
            <a:pPr>
              <a:buNone/>
            </a:pPr>
            <a:r>
              <a:rPr lang="en-US" dirty="0" smtClean="0"/>
              <a:t>Officially ends French and Indian War</a:t>
            </a:r>
          </a:p>
          <a:p>
            <a:r>
              <a:rPr lang="en-US" dirty="0" smtClean="0"/>
              <a:t>England gets:</a:t>
            </a:r>
          </a:p>
          <a:p>
            <a:pPr lvl="1"/>
            <a:r>
              <a:rPr lang="en-US" dirty="0" smtClean="0"/>
              <a:t>1. All of Canada</a:t>
            </a:r>
          </a:p>
          <a:p>
            <a:pPr lvl="1"/>
            <a:r>
              <a:rPr lang="en-US" dirty="0" smtClean="0"/>
              <a:t>2. All of America East of Mississippi River (England gives all area West of it to France)</a:t>
            </a:r>
          </a:p>
          <a:p>
            <a:pPr lvl="1"/>
            <a:r>
              <a:rPr lang="en-US" dirty="0" smtClean="0"/>
              <a:t>3. Florida</a:t>
            </a:r>
          </a:p>
          <a:p>
            <a:pPr lvl="1"/>
            <a:r>
              <a:rPr lang="en-US" dirty="0" smtClean="0"/>
              <a:t>4. Some Caribbean Islands</a:t>
            </a:r>
          </a:p>
          <a:p>
            <a:endParaRPr lang="en-US" dirty="0"/>
          </a:p>
        </p:txBody>
      </p:sp>
      <p:sp>
        <p:nvSpPr>
          <p:cNvPr id="2" name="Title 1"/>
          <p:cNvSpPr>
            <a:spLocks noGrp="1"/>
          </p:cNvSpPr>
          <p:nvPr>
            <p:ph type="title"/>
          </p:nvPr>
        </p:nvSpPr>
        <p:spPr/>
        <p:txBody>
          <a:bodyPr/>
          <a:lstStyle/>
          <a:p>
            <a:r>
              <a:rPr lang="en-US" b="1" dirty="0" smtClean="0"/>
              <a:t>Treaty of Paris (1763)</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t>1. Population Boom</a:t>
            </a:r>
          </a:p>
          <a:p>
            <a:r>
              <a:rPr lang="en-US" sz="3600" dirty="0" smtClean="0"/>
              <a:t>2. Economic Opportunities</a:t>
            </a:r>
          </a:p>
          <a:p>
            <a:r>
              <a:rPr lang="en-US" sz="3600" dirty="0" smtClean="0"/>
              <a:t>3. Better health, sometimes!</a:t>
            </a:r>
          </a:p>
          <a:p>
            <a:r>
              <a:rPr lang="en-US" sz="3600" dirty="0" smtClean="0"/>
              <a:t>4. Cheap Land</a:t>
            </a:r>
          </a:p>
          <a:p>
            <a:r>
              <a:rPr lang="en-US" sz="3600" dirty="0" smtClean="0"/>
              <a:t>5. High Wages</a:t>
            </a:r>
          </a:p>
          <a:p>
            <a:r>
              <a:rPr lang="en-US" sz="3600" dirty="0" smtClean="0"/>
              <a:t>6. Less Taxes</a:t>
            </a:r>
          </a:p>
          <a:p>
            <a:r>
              <a:rPr lang="en-US" sz="3600" dirty="0" smtClean="0"/>
              <a:t>7. English Protection</a:t>
            </a:r>
          </a:p>
          <a:p>
            <a:endParaRPr lang="en-US" dirty="0"/>
          </a:p>
        </p:txBody>
      </p:sp>
      <p:sp>
        <p:nvSpPr>
          <p:cNvPr id="2" name="Title 1"/>
          <p:cNvSpPr>
            <a:spLocks noGrp="1"/>
          </p:cNvSpPr>
          <p:nvPr>
            <p:ph type="title"/>
          </p:nvPr>
        </p:nvSpPr>
        <p:spPr/>
        <p:txBody>
          <a:bodyPr>
            <a:normAutofit fontScale="90000"/>
          </a:bodyPr>
          <a:lstStyle/>
          <a:p>
            <a:pPr algn="ctr"/>
            <a:r>
              <a:rPr lang="en-US" b="1" dirty="0" smtClean="0"/>
              <a:t>So what was life really like in the colonies?</a:t>
            </a:r>
            <a:endParaRPr lang="en-US"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153400" cy="5029200"/>
          </a:xfrm>
        </p:spPr>
        <p:txBody>
          <a:bodyPr>
            <a:noAutofit/>
          </a:bodyPr>
          <a:lstStyle/>
          <a:p>
            <a:r>
              <a:rPr lang="en-US" sz="3200" dirty="0" smtClean="0"/>
              <a:t>After French and Indian war, can no longer play the French off the British in order to stop the advancement of settlers on their lands</a:t>
            </a:r>
          </a:p>
          <a:p>
            <a:r>
              <a:rPr lang="en-US" sz="3200" dirty="0" smtClean="0"/>
              <a:t>Once British had control of Ohio territory, they reduced the prices they would pay for furs, allowed settlers to take Native American land without payment, and built forts in violation of treaties with local tribes.</a:t>
            </a:r>
          </a:p>
        </p:txBody>
      </p:sp>
      <p:sp>
        <p:nvSpPr>
          <p:cNvPr id="2" name="Title 1"/>
          <p:cNvSpPr>
            <a:spLocks noGrp="1"/>
          </p:cNvSpPr>
          <p:nvPr>
            <p:ph type="title"/>
          </p:nvPr>
        </p:nvSpPr>
        <p:spPr/>
        <p:txBody>
          <a:bodyPr/>
          <a:lstStyle/>
          <a:p>
            <a:pPr algn="ctr"/>
            <a:r>
              <a:rPr lang="en-US" b="1" dirty="0" smtClean="0"/>
              <a:t>Native Americans</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5257800"/>
          </a:xfrm>
        </p:spPr>
        <p:txBody>
          <a:bodyPr>
            <a:normAutofit/>
          </a:bodyPr>
          <a:lstStyle/>
          <a:p>
            <a:r>
              <a:rPr lang="en-US" sz="3200" dirty="0" smtClean="0"/>
              <a:t>Native American Ottawa Chief, Pontiac, led a major rebellion in 1763- </a:t>
            </a:r>
          </a:p>
          <a:p>
            <a:r>
              <a:rPr lang="en-US" sz="3200" dirty="0" smtClean="0"/>
              <a:t>attacking forts in Indiana, Michigan, Wisconsin, and Pennsylvania, and killing more than 2,000 settlers</a:t>
            </a:r>
          </a:p>
          <a:p>
            <a:r>
              <a:rPr lang="en-US" sz="3200" dirty="0" smtClean="0"/>
              <a:t> but without help from the</a:t>
            </a:r>
            <a:br>
              <a:rPr lang="en-US" sz="3200" dirty="0" smtClean="0"/>
            </a:br>
            <a:r>
              <a:rPr lang="en-US" sz="3200" dirty="0" smtClean="0"/>
              <a:t> French, the rebellion is</a:t>
            </a:r>
            <a:br>
              <a:rPr lang="en-US" sz="3200" dirty="0" smtClean="0"/>
            </a:br>
            <a:r>
              <a:rPr lang="en-US" sz="3200" dirty="0" smtClean="0"/>
              <a:t> put down by the end of </a:t>
            </a:r>
            <a:br>
              <a:rPr lang="en-US" sz="3200" dirty="0" smtClean="0"/>
            </a:br>
            <a:r>
              <a:rPr lang="en-US" sz="3200" dirty="0" smtClean="0"/>
              <a:t>the year.</a:t>
            </a:r>
          </a:p>
          <a:p>
            <a:endParaRPr lang="en-US" dirty="0"/>
          </a:p>
        </p:txBody>
      </p:sp>
      <p:sp>
        <p:nvSpPr>
          <p:cNvPr id="2" name="Title 1"/>
          <p:cNvSpPr>
            <a:spLocks noGrp="1"/>
          </p:cNvSpPr>
          <p:nvPr>
            <p:ph type="title"/>
          </p:nvPr>
        </p:nvSpPr>
        <p:spPr/>
        <p:txBody>
          <a:bodyPr/>
          <a:lstStyle/>
          <a:p>
            <a:r>
              <a:rPr lang="en-US" dirty="0" smtClean="0"/>
              <a:t>Pontiac’s Rebellion</a:t>
            </a:r>
            <a:endParaRPr lang="en-US" dirty="0"/>
          </a:p>
        </p:txBody>
      </p:sp>
      <p:pic>
        <p:nvPicPr>
          <p:cNvPr id="5122" name="Picture 2" descr="https://encrypted-tbn0.google.com/images?q=tbn:ANd9GcQmlXbdOOrh3FRD_UXdvWvNiHW2uLEG0k7BNz7vioXDl8h0iypbKw"/>
          <p:cNvPicPr>
            <a:picLocks noChangeAspect="1" noChangeArrowheads="1"/>
          </p:cNvPicPr>
          <p:nvPr/>
        </p:nvPicPr>
        <p:blipFill>
          <a:blip r:embed="rId2" cstate="print"/>
          <a:srcRect/>
          <a:stretch>
            <a:fillRect/>
          </a:stretch>
        </p:blipFill>
        <p:spPr bwMode="auto">
          <a:xfrm>
            <a:off x="6172200" y="4114800"/>
            <a:ext cx="1981200" cy="244348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5029200"/>
          </a:xfrm>
        </p:spPr>
        <p:txBody>
          <a:bodyPr/>
          <a:lstStyle/>
          <a:p>
            <a:r>
              <a:rPr lang="en-US" dirty="0" smtClean="0"/>
              <a:t>British debt jumps from 75 million to 137 million pounds (British think colonists should have to help pay this)</a:t>
            </a:r>
          </a:p>
          <a:p>
            <a:r>
              <a:rPr lang="en-US" dirty="0" smtClean="0"/>
              <a:t>Colonial smuggling during the war was a problem, so British wanted to crack down on this</a:t>
            </a:r>
          </a:p>
          <a:p>
            <a:r>
              <a:rPr lang="en-US" dirty="0" smtClean="0"/>
              <a:t>British worried about settling new land and causing more conflict (like Pontiac’s rebellion)</a:t>
            </a:r>
            <a:br>
              <a:rPr lang="en-US" dirty="0" smtClean="0"/>
            </a:br>
            <a:endParaRPr lang="en-US" dirty="0" smtClean="0"/>
          </a:p>
          <a:p>
            <a:r>
              <a:rPr lang="en-US" dirty="0" smtClean="0"/>
              <a:t>All of this leads to a series of </a:t>
            </a:r>
            <a:br>
              <a:rPr lang="en-US" dirty="0" smtClean="0"/>
            </a:br>
            <a:r>
              <a:rPr lang="en-US" dirty="0" smtClean="0"/>
              <a:t>British policies in the 1760s…</a:t>
            </a:r>
            <a:endParaRPr lang="en-US" dirty="0"/>
          </a:p>
        </p:txBody>
      </p:sp>
      <p:sp>
        <p:nvSpPr>
          <p:cNvPr id="2" name="Title 1"/>
          <p:cNvSpPr>
            <a:spLocks noGrp="1"/>
          </p:cNvSpPr>
          <p:nvPr>
            <p:ph type="title"/>
          </p:nvPr>
        </p:nvSpPr>
        <p:spPr/>
        <p:txBody>
          <a:bodyPr/>
          <a:lstStyle/>
          <a:p>
            <a:pPr algn="ctr"/>
            <a:r>
              <a:rPr lang="en-US" b="1" dirty="0" smtClean="0"/>
              <a:t>Consequences of the War</a:t>
            </a:r>
            <a:endParaRPr lang="en-US" b="1" dirty="0"/>
          </a:p>
        </p:txBody>
      </p:sp>
      <p:pic>
        <p:nvPicPr>
          <p:cNvPr id="4" name="Picture 3" descr="Williamsburg%20Viginia%20Colonial%20Ships.jpg"/>
          <p:cNvPicPr>
            <a:picLocks noChangeAspect="1"/>
          </p:cNvPicPr>
          <p:nvPr/>
        </p:nvPicPr>
        <p:blipFill>
          <a:blip r:embed="rId2" cstate="print"/>
          <a:stretch>
            <a:fillRect/>
          </a:stretch>
        </p:blipFill>
        <p:spPr>
          <a:xfrm>
            <a:off x="6400800" y="4572000"/>
            <a:ext cx="2438400" cy="194462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Restricted settlement west of the Appalachian mountains</a:t>
            </a:r>
          </a:p>
          <a:p>
            <a:r>
              <a:rPr lang="en-US" dirty="0" smtClean="0"/>
              <a:t>Stationed British naval ships to seize colonist merchants suspected of smuggling and illegal trading</a:t>
            </a:r>
          </a:p>
          <a:p>
            <a:r>
              <a:rPr lang="en-US" dirty="0" smtClean="0"/>
              <a:t>Also, a series of taxes were raised:</a:t>
            </a:r>
          </a:p>
          <a:p>
            <a:pPr>
              <a:buNone/>
            </a:pPr>
            <a:r>
              <a:rPr lang="en-US" dirty="0" smtClean="0"/>
              <a:t>	-Sugar Act of 1764</a:t>
            </a:r>
            <a:br>
              <a:rPr lang="en-US" dirty="0" smtClean="0"/>
            </a:br>
            <a:r>
              <a:rPr lang="en-US" dirty="0" smtClean="0"/>
              <a:t>-Quartering Act of 1765</a:t>
            </a:r>
          </a:p>
          <a:p>
            <a:pPr>
              <a:buNone/>
            </a:pPr>
            <a:r>
              <a:rPr lang="en-US" dirty="0" smtClean="0"/>
              <a:t>	-Stamp Act of 1765</a:t>
            </a:r>
            <a:endParaRPr lang="en-US" dirty="0"/>
          </a:p>
        </p:txBody>
      </p:sp>
      <p:sp>
        <p:nvSpPr>
          <p:cNvPr id="2" name="Title 1"/>
          <p:cNvSpPr>
            <a:spLocks noGrp="1"/>
          </p:cNvSpPr>
          <p:nvPr>
            <p:ph type="title"/>
          </p:nvPr>
        </p:nvSpPr>
        <p:spPr/>
        <p:txBody>
          <a:bodyPr/>
          <a:lstStyle/>
          <a:p>
            <a:pPr algn="ctr"/>
            <a:r>
              <a:rPr lang="en-US" b="1" dirty="0" smtClean="0"/>
              <a:t>Proclamation of 1763</a:t>
            </a:r>
            <a:endParaRPr lang="en-US" b="1" dirty="0"/>
          </a:p>
        </p:txBody>
      </p:sp>
      <p:pic>
        <p:nvPicPr>
          <p:cNvPr id="4" name="Picture 3" descr="the-appalachians-mountains.gif"/>
          <p:cNvPicPr>
            <a:picLocks noChangeAspect="1"/>
          </p:cNvPicPr>
          <p:nvPr/>
        </p:nvPicPr>
        <p:blipFill>
          <a:blip r:embed="rId2" cstate="print"/>
          <a:stretch>
            <a:fillRect/>
          </a:stretch>
        </p:blipFill>
        <p:spPr>
          <a:xfrm>
            <a:off x="6248400" y="3962400"/>
            <a:ext cx="2600325" cy="24765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5257800"/>
          </a:xfrm>
        </p:spPr>
        <p:txBody>
          <a:bodyPr>
            <a:normAutofit/>
          </a:bodyPr>
          <a:lstStyle/>
          <a:p>
            <a:r>
              <a:rPr lang="en-US" dirty="0" smtClean="0"/>
              <a:t>As time goes on, American feelings for England begin to Change</a:t>
            </a:r>
          </a:p>
          <a:p>
            <a:pPr>
              <a:buNone/>
            </a:pPr>
            <a:endParaRPr lang="en-US" dirty="0" smtClean="0"/>
          </a:p>
          <a:p>
            <a:r>
              <a:rPr lang="en-US" sz="3200" dirty="0" smtClean="0"/>
              <a:t>Early Reasons:</a:t>
            </a:r>
          </a:p>
          <a:p>
            <a:pPr lvl="1"/>
            <a:r>
              <a:rPr lang="en-US" sz="3200" dirty="0" smtClean="0"/>
              <a:t>1. Arrogant, Stubborn English Leaders</a:t>
            </a:r>
          </a:p>
          <a:p>
            <a:pPr lvl="1"/>
            <a:r>
              <a:rPr lang="en-US" sz="3200" dirty="0" smtClean="0"/>
              <a:t>2. America was Growing Up (“Not a Baby Anymore”)</a:t>
            </a:r>
          </a:p>
          <a:p>
            <a:pPr lvl="1"/>
            <a:r>
              <a:rPr lang="en-US" sz="3200" dirty="0" smtClean="0"/>
              <a:t>3. Begin to think of America and its colonists not as people but as THINGS!</a:t>
            </a:r>
          </a:p>
          <a:p>
            <a:endParaRPr lang="en-US" dirty="0"/>
          </a:p>
        </p:txBody>
      </p:sp>
      <p:sp>
        <p:nvSpPr>
          <p:cNvPr id="2" name="Title 1"/>
          <p:cNvSpPr>
            <a:spLocks noGrp="1"/>
          </p:cNvSpPr>
          <p:nvPr>
            <p:ph type="title"/>
          </p:nvPr>
        </p:nvSpPr>
        <p:spPr/>
        <p:txBody>
          <a:bodyPr>
            <a:normAutofit fontScale="90000"/>
          </a:bodyPr>
          <a:lstStyle/>
          <a:p>
            <a:r>
              <a:rPr lang="en-US" b="1" dirty="0" smtClean="0"/>
              <a:t>Changing Attitudes Toward England</a:t>
            </a:r>
            <a:endParaRPr 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5257800"/>
          </a:xfrm>
        </p:spPr>
        <p:txBody>
          <a:bodyPr>
            <a:normAutofit/>
          </a:bodyPr>
          <a:lstStyle/>
          <a:p>
            <a:pPr marL="274320" indent="-274320">
              <a:buClr>
                <a:schemeClr val="accent3"/>
              </a:buClr>
              <a:buFont typeface="Wingdings 2"/>
              <a:buChar char=""/>
              <a:defRPr/>
            </a:pPr>
            <a:r>
              <a:rPr lang="en-US" dirty="0"/>
              <a:t>1. Mercantilism</a:t>
            </a:r>
          </a:p>
          <a:p>
            <a:pPr marL="274320" indent="-274320">
              <a:buClr>
                <a:schemeClr val="accent3"/>
              </a:buClr>
              <a:buFont typeface="Wingdings 2"/>
              <a:buChar char=""/>
              <a:defRPr/>
            </a:pPr>
            <a:r>
              <a:rPr lang="en-US" dirty="0"/>
              <a:t>2. Proclamation of </a:t>
            </a:r>
            <a:r>
              <a:rPr lang="en-US" dirty="0" smtClean="0"/>
              <a:t>(1763)</a:t>
            </a:r>
            <a:endParaRPr lang="en-US" dirty="0"/>
          </a:p>
          <a:p>
            <a:pPr marL="274320" indent="-274320">
              <a:buClr>
                <a:schemeClr val="accent3"/>
              </a:buClr>
              <a:buFont typeface="Wingdings 2"/>
              <a:buChar char=""/>
              <a:defRPr/>
            </a:pPr>
            <a:r>
              <a:rPr lang="en-US" dirty="0"/>
              <a:t>3. </a:t>
            </a:r>
            <a:r>
              <a:rPr lang="en-US" dirty="0" smtClean="0"/>
              <a:t>Sugar </a:t>
            </a:r>
            <a:r>
              <a:rPr lang="en-US" dirty="0"/>
              <a:t>Act (1764)</a:t>
            </a:r>
          </a:p>
          <a:p>
            <a:pPr marL="274320" indent="-274320">
              <a:buClr>
                <a:schemeClr val="accent3"/>
              </a:buClr>
              <a:buFont typeface="Wingdings 2"/>
              <a:buChar char=""/>
              <a:defRPr/>
            </a:pPr>
            <a:r>
              <a:rPr lang="en-US" dirty="0"/>
              <a:t>4. Stamp Act </a:t>
            </a:r>
            <a:r>
              <a:rPr lang="en-US" dirty="0" smtClean="0"/>
              <a:t>(</a:t>
            </a:r>
            <a:r>
              <a:rPr lang="en-US" dirty="0"/>
              <a:t>1765)</a:t>
            </a:r>
          </a:p>
          <a:p>
            <a:pPr marL="274320" indent="-274320">
              <a:buClr>
                <a:schemeClr val="accent3"/>
              </a:buClr>
              <a:buFont typeface="Wingdings 2"/>
              <a:buChar char=""/>
              <a:defRPr/>
            </a:pPr>
            <a:r>
              <a:rPr lang="en-US" dirty="0"/>
              <a:t>5. Townshend Acts (1767</a:t>
            </a:r>
            <a:r>
              <a:rPr lang="en-US" dirty="0" smtClean="0"/>
              <a:t>) (taxes on imported goods)</a:t>
            </a:r>
            <a:endParaRPr lang="en-US" dirty="0"/>
          </a:p>
          <a:p>
            <a:pPr marL="274320" indent="-274320">
              <a:buClr>
                <a:schemeClr val="accent3"/>
              </a:buClr>
              <a:buFont typeface="Wingdings 2"/>
              <a:buChar char=""/>
              <a:defRPr/>
            </a:pPr>
            <a:r>
              <a:rPr lang="en-US" dirty="0"/>
              <a:t>6. 4,000 </a:t>
            </a:r>
            <a:r>
              <a:rPr lang="en-US" dirty="0" smtClean="0"/>
              <a:t>British Troops </a:t>
            </a:r>
            <a:r>
              <a:rPr lang="en-US" dirty="0"/>
              <a:t>in Boston</a:t>
            </a:r>
          </a:p>
          <a:p>
            <a:pPr marL="274320" indent="-274320">
              <a:buClr>
                <a:schemeClr val="accent3"/>
              </a:buClr>
              <a:buFont typeface="Wingdings 2"/>
              <a:buChar char=""/>
              <a:defRPr/>
            </a:pPr>
            <a:r>
              <a:rPr lang="en-US" dirty="0"/>
              <a:t>7. Boston Massacre (1770)</a:t>
            </a:r>
          </a:p>
          <a:p>
            <a:pPr marL="274320" indent="-274320">
              <a:buClr>
                <a:schemeClr val="accent3"/>
              </a:buClr>
              <a:buFont typeface="Wingdings 2"/>
              <a:buChar char=""/>
              <a:defRPr/>
            </a:pPr>
            <a:r>
              <a:rPr lang="en-US" dirty="0"/>
              <a:t>8. Tea Act (1773)</a:t>
            </a:r>
          </a:p>
          <a:p>
            <a:pPr marL="274320" indent="-274320">
              <a:buClr>
                <a:schemeClr val="accent3"/>
              </a:buClr>
              <a:buFont typeface="Wingdings 2"/>
              <a:buChar char=""/>
              <a:defRPr/>
            </a:pPr>
            <a:r>
              <a:rPr lang="en-US" dirty="0"/>
              <a:t>9. Coercive/ Intolerable </a:t>
            </a:r>
            <a:r>
              <a:rPr lang="en-US" dirty="0" smtClean="0"/>
              <a:t>Acts (1774) (includes the 	Quartering Act, Closing Port of Boston…)</a:t>
            </a:r>
            <a:endParaRPr lang="en-US" dirty="0"/>
          </a:p>
          <a:p>
            <a:endParaRPr lang="en-US" dirty="0"/>
          </a:p>
        </p:txBody>
      </p:sp>
      <p:sp>
        <p:nvSpPr>
          <p:cNvPr id="2" name="Title 1"/>
          <p:cNvSpPr>
            <a:spLocks noGrp="1"/>
          </p:cNvSpPr>
          <p:nvPr>
            <p:ph type="title"/>
          </p:nvPr>
        </p:nvSpPr>
        <p:spPr/>
        <p:txBody>
          <a:bodyPr>
            <a:normAutofit fontScale="90000"/>
          </a:bodyPr>
          <a:lstStyle/>
          <a:p>
            <a:pPr algn="ctr"/>
            <a:r>
              <a:rPr lang="en-US" b="1" dirty="0" smtClean="0"/>
              <a:t>Factors Leading to “Declaration of Independence”</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latin typeface="Book Antiqua" pitchFamily="18" charset="0"/>
              </a:rPr>
              <a:t>In the thirteen colonies the climate changes in a north to south direction. </a:t>
            </a:r>
            <a:br>
              <a:rPr lang="en-US" sz="3200" dirty="0" smtClean="0">
                <a:latin typeface="Book Antiqua" pitchFamily="18" charset="0"/>
              </a:rPr>
            </a:br>
            <a:endParaRPr lang="en-US" sz="3200" dirty="0" smtClean="0">
              <a:latin typeface="Book Antiqua" pitchFamily="18" charset="0"/>
            </a:endParaRPr>
          </a:p>
          <a:p>
            <a:r>
              <a:rPr lang="en-US" sz="3200" dirty="0" smtClean="0">
                <a:latin typeface="Book Antiqua" pitchFamily="18" charset="0"/>
              </a:rPr>
              <a:t>The coldest temperatures and shortest growing seasons were in the north and temperatures and growing seasons increased as you traveled down the coastline. </a:t>
            </a:r>
          </a:p>
          <a:p>
            <a:endParaRPr lang="en-US" dirty="0"/>
          </a:p>
        </p:txBody>
      </p:sp>
      <p:sp>
        <p:nvSpPr>
          <p:cNvPr id="2" name="Title 1"/>
          <p:cNvSpPr>
            <a:spLocks noGrp="1"/>
          </p:cNvSpPr>
          <p:nvPr>
            <p:ph type="title"/>
          </p:nvPr>
        </p:nvSpPr>
        <p:spPr/>
        <p:txBody>
          <a:bodyPr/>
          <a:lstStyle/>
          <a:p>
            <a:r>
              <a:rPr lang="en-US" b="1" dirty="0" smtClean="0"/>
              <a:t>Climate in the Colonies</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oria winter.jpg"/>
          <p:cNvPicPr>
            <a:picLocks noGrp="1" noChangeAspect="1"/>
          </p:cNvPicPr>
          <p:nvPr>
            <p:ph idx="1"/>
          </p:nvPr>
        </p:nvPicPr>
        <p:blipFill>
          <a:blip r:embed="rId2" cstate="print"/>
          <a:stretch>
            <a:fillRect/>
          </a:stretch>
        </p:blipFill>
        <p:spPr>
          <a:xfrm>
            <a:off x="4419600" y="2057400"/>
            <a:ext cx="4286901" cy="2852738"/>
          </a:xfrm>
        </p:spPr>
      </p:pic>
      <p:sp>
        <p:nvSpPr>
          <p:cNvPr id="3" name="Title 2"/>
          <p:cNvSpPr>
            <a:spLocks noGrp="1"/>
          </p:cNvSpPr>
          <p:nvPr>
            <p:ph type="title"/>
          </p:nvPr>
        </p:nvSpPr>
        <p:spPr/>
        <p:txBody>
          <a:bodyPr>
            <a:normAutofit fontScale="90000"/>
          </a:bodyPr>
          <a:lstStyle/>
          <a:p>
            <a:pPr algn="ctr"/>
            <a:r>
              <a:rPr b="1" smtClean="0"/>
              <a:t>Compare: </a:t>
            </a:r>
            <a:br>
              <a:rPr b="1" smtClean="0"/>
            </a:br>
            <a:r>
              <a:rPr b="1" smtClean="0"/>
              <a:t>Winter in Maine and in Georgia</a:t>
            </a:r>
            <a:endParaRPr lang="en-US" b="1" dirty="0"/>
          </a:p>
        </p:txBody>
      </p:sp>
      <p:pic>
        <p:nvPicPr>
          <p:cNvPr id="5" name="Picture 4" descr="maine winter.jpg"/>
          <p:cNvPicPr>
            <a:picLocks noChangeAspect="1"/>
          </p:cNvPicPr>
          <p:nvPr/>
        </p:nvPicPr>
        <p:blipFill>
          <a:blip r:embed="rId3" cstate="print"/>
          <a:stretch>
            <a:fillRect/>
          </a:stretch>
        </p:blipFill>
        <p:spPr>
          <a:xfrm>
            <a:off x="304800" y="1981200"/>
            <a:ext cx="3845983" cy="3009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a:bodyPr>
          <a:lstStyle/>
          <a:p>
            <a:pPr>
              <a:lnSpc>
                <a:spcPct val="80000"/>
              </a:lnSpc>
            </a:pPr>
            <a:r>
              <a:rPr lang="en-US" b="1" u="sng" dirty="0" smtClean="0">
                <a:latin typeface="Book Antiqua" pitchFamily="18" charset="0"/>
              </a:rPr>
              <a:t>Colonies:</a:t>
            </a:r>
            <a:r>
              <a:rPr lang="en-US" b="1" u="sng" dirty="0" smtClean="0"/>
              <a:t> </a:t>
            </a:r>
            <a:r>
              <a:rPr lang="en-US" dirty="0" smtClean="0"/>
              <a:t>The four original New England Colonies were : </a:t>
            </a:r>
            <a:r>
              <a:rPr lang="en-US" dirty="0" smtClean="0">
                <a:solidFill>
                  <a:schemeClr val="accent2">
                    <a:lumMod val="50000"/>
                  </a:schemeClr>
                </a:solidFill>
              </a:rPr>
              <a:t>New Hampshire, Massachusetts, Connecticut, and Rhode Island</a:t>
            </a:r>
            <a:r>
              <a:rPr lang="en-US" dirty="0" smtClean="0"/>
              <a:t/>
            </a:r>
            <a:br>
              <a:rPr lang="en-US" dirty="0" smtClean="0"/>
            </a:br>
            <a:endParaRPr lang="en-US" dirty="0" smtClean="0"/>
          </a:p>
          <a:p>
            <a:pPr>
              <a:lnSpc>
                <a:spcPct val="80000"/>
              </a:lnSpc>
            </a:pPr>
            <a:r>
              <a:rPr lang="en-US" b="1" u="sng" dirty="0" smtClean="0">
                <a:latin typeface="Book Antiqua" pitchFamily="18" charset="0"/>
              </a:rPr>
              <a:t>People:</a:t>
            </a:r>
            <a:r>
              <a:rPr lang="en-US" dirty="0" smtClean="0"/>
              <a:t> The people who settled  and lived in the New England Colonies were from England. </a:t>
            </a:r>
            <a:br>
              <a:rPr lang="en-US" dirty="0" smtClean="0"/>
            </a:br>
            <a:endParaRPr lang="en-US" dirty="0" smtClean="0"/>
          </a:p>
          <a:p>
            <a:pPr>
              <a:lnSpc>
                <a:spcPct val="80000"/>
              </a:lnSpc>
            </a:pPr>
            <a:r>
              <a:rPr lang="en-US" b="1" u="sng" dirty="0" smtClean="0">
                <a:latin typeface="Book Antiqua" pitchFamily="18" charset="0"/>
              </a:rPr>
              <a:t>Economies:</a:t>
            </a:r>
            <a:r>
              <a:rPr lang="en-US" dirty="0" smtClean="0">
                <a:latin typeface="Book Antiqua" pitchFamily="18" charset="0"/>
              </a:rPr>
              <a:t> Farming in the New England Colonies was difficult due to the poor soil, cold climate and short growing season. Families in New England grew enough food to feed their families but had to rely on </a:t>
            </a:r>
            <a:r>
              <a:rPr lang="en-US" dirty="0" smtClean="0">
                <a:solidFill>
                  <a:schemeClr val="accent2">
                    <a:lumMod val="50000"/>
                  </a:schemeClr>
                </a:solidFill>
                <a:latin typeface="Book Antiqua" pitchFamily="18" charset="0"/>
              </a:rPr>
              <a:t>manufacturing and trade </a:t>
            </a:r>
            <a:r>
              <a:rPr lang="en-US" dirty="0" smtClean="0">
                <a:latin typeface="Book Antiqua" pitchFamily="18" charset="0"/>
              </a:rPr>
              <a:t>to earn livings. </a:t>
            </a:r>
            <a:br>
              <a:rPr lang="en-US" dirty="0" smtClean="0">
                <a:latin typeface="Book Antiqua" pitchFamily="18" charset="0"/>
              </a:rPr>
            </a:br>
            <a:endParaRPr lang="en-US" b="1" u="sng" dirty="0" smtClean="0">
              <a:latin typeface="Book Antiqua" pitchFamily="18" charset="0"/>
            </a:endParaRPr>
          </a:p>
          <a:p>
            <a:endParaRPr lang="en-US" dirty="0"/>
          </a:p>
        </p:txBody>
      </p:sp>
      <p:sp>
        <p:nvSpPr>
          <p:cNvPr id="2" name="Title 1"/>
          <p:cNvSpPr>
            <a:spLocks noGrp="1"/>
          </p:cNvSpPr>
          <p:nvPr>
            <p:ph type="title"/>
          </p:nvPr>
        </p:nvSpPr>
        <p:spPr/>
        <p:txBody>
          <a:bodyPr/>
          <a:lstStyle/>
          <a:p>
            <a:r>
              <a:rPr lang="en-US" dirty="0" smtClean="0"/>
              <a:t>The New England Colonies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458200" cy="5029200"/>
          </a:xfrm>
        </p:spPr>
        <p:txBody>
          <a:bodyPr>
            <a:normAutofit/>
          </a:bodyPr>
          <a:lstStyle/>
          <a:p>
            <a:pPr>
              <a:lnSpc>
                <a:spcPct val="80000"/>
              </a:lnSpc>
            </a:pPr>
            <a:r>
              <a:rPr lang="en-US" b="1" u="sng" dirty="0" smtClean="0">
                <a:solidFill>
                  <a:schemeClr val="accent2">
                    <a:lumMod val="50000"/>
                  </a:schemeClr>
                </a:solidFill>
                <a:latin typeface="Book Antiqua" pitchFamily="18" charset="0"/>
              </a:rPr>
              <a:t>Climate:</a:t>
            </a:r>
            <a:r>
              <a:rPr lang="en-US" dirty="0" smtClean="0">
                <a:solidFill>
                  <a:schemeClr val="accent2">
                    <a:lumMod val="50000"/>
                  </a:schemeClr>
                </a:solidFill>
              </a:rPr>
              <a:t> </a:t>
            </a:r>
            <a:r>
              <a:rPr lang="en-US" dirty="0" smtClean="0"/>
              <a:t>The Climate in the New England colonies was colder than the other two regions due to the northern location. </a:t>
            </a:r>
          </a:p>
          <a:p>
            <a:pPr>
              <a:lnSpc>
                <a:spcPct val="80000"/>
              </a:lnSpc>
            </a:pPr>
            <a:r>
              <a:rPr lang="en-US" b="1" u="sng" dirty="0" smtClean="0">
                <a:solidFill>
                  <a:schemeClr val="accent2">
                    <a:lumMod val="50000"/>
                  </a:schemeClr>
                </a:solidFill>
                <a:latin typeface="Book Antiqua" pitchFamily="18" charset="0"/>
              </a:rPr>
              <a:t>Geography:</a:t>
            </a:r>
            <a:r>
              <a:rPr lang="en-US" dirty="0" smtClean="0">
                <a:solidFill>
                  <a:schemeClr val="accent2">
                    <a:lumMod val="50000"/>
                  </a:schemeClr>
                </a:solidFill>
              </a:rPr>
              <a:t> </a:t>
            </a:r>
            <a:r>
              <a:rPr lang="en-US" dirty="0" smtClean="0"/>
              <a:t>The geography of New England was mostly hills and rocky soil. </a:t>
            </a:r>
          </a:p>
          <a:p>
            <a:pPr>
              <a:lnSpc>
                <a:spcPct val="80000"/>
              </a:lnSpc>
            </a:pPr>
            <a:r>
              <a:rPr lang="en-US" b="1" u="sng" dirty="0" smtClean="0">
                <a:solidFill>
                  <a:schemeClr val="accent2">
                    <a:lumMod val="50000"/>
                  </a:schemeClr>
                </a:solidFill>
                <a:latin typeface="Book Antiqua" pitchFamily="18" charset="0"/>
              </a:rPr>
              <a:t>Natural Resources:</a:t>
            </a:r>
            <a:r>
              <a:rPr lang="en-US" dirty="0" smtClean="0">
                <a:solidFill>
                  <a:schemeClr val="accent2">
                    <a:lumMod val="50000"/>
                  </a:schemeClr>
                </a:solidFill>
              </a:rPr>
              <a:t> </a:t>
            </a:r>
            <a:r>
              <a:rPr lang="en-US" dirty="0" smtClean="0"/>
              <a:t>The natural resources of New England were fish, whales, trees, and furs. </a:t>
            </a:r>
          </a:p>
          <a:p>
            <a:pPr>
              <a:lnSpc>
                <a:spcPct val="80000"/>
              </a:lnSpc>
            </a:pPr>
            <a:r>
              <a:rPr lang="en-US" b="1" u="sng" dirty="0" smtClean="0">
                <a:solidFill>
                  <a:schemeClr val="accent2">
                    <a:lumMod val="50000"/>
                  </a:schemeClr>
                </a:solidFill>
                <a:latin typeface="Book Antiqua" pitchFamily="18" charset="0"/>
              </a:rPr>
              <a:t>Religion:</a:t>
            </a:r>
            <a:r>
              <a:rPr lang="en-US" dirty="0" smtClean="0">
                <a:solidFill>
                  <a:schemeClr val="accent2">
                    <a:lumMod val="50000"/>
                  </a:schemeClr>
                </a:solidFill>
              </a:rPr>
              <a:t> </a:t>
            </a:r>
            <a:r>
              <a:rPr lang="en-US" dirty="0" smtClean="0"/>
              <a:t>The established religion of the New England Colonies was </a:t>
            </a:r>
            <a:r>
              <a:rPr lang="en-US" dirty="0" smtClean="0">
                <a:solidFill>
                  <a:schemeClr val="accent2">
                    <a:lumMod val="50000"/>
                  </a:schemeClr>
                </a:solidFill>
              </a:rPr>
              <a:t>Puritan</a:t>
            </a:r>
            <a:r>
              <a:rPr lang="en-US" dirty="0" smtClean="0"/>
              <a:t>. </a:t>
            </a:r>
            <a:r>
              <a:rPr lang="en-US" dirty="0" smtClean="0">
                <a:latin typeface="Book Antiqua" pitchFamily="18" charset="0"/>
              </a:rPr>
              <a:t>The Puritans were very strict moralists and did not tolerate others who believed differently. </a:t>
            </a:r>
            <a:r>
              <a:rPr lang="en-US" dirty="0" smtClean="0"/>
              <a:t>Religious freedom did not exist in New England.</a:t>
            </a:r>
          </a:p>
          <a:p>
            <a:endParaRPr lang="en-US" dirty="0"/>
          </a:p>
        </p:txBody>
      </p:sp>
      <p:sp>
        <p:nvSpPr>
          <p:cNvPr id="2" name="Title 1"/>
          <p:cNvSpPr>
            <a:spLocks noGrp="1"/>
          </p:cNvSpPr>
          <p:nvPr>
            <p:ph type="title"/>
          </p:nvPr>
        </p:nvSpPr>
        <p:spPr/>
        <p:txBody>
          <a:bodyPr/>
          <a:lstStyle/>
          <a:p>
            <a:r>
              <a:rPr lang="en-US" b="1" dirty="0" smtClean="0"/>
              <a:t>The New England Colonies</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0px-American_Beaver.jpg"/>
          <p:cNvPicPr>
            <a:picLocks noGrp="1" noChangeAspect="1"/>
          </p:cNvPicPr>
          <p:nvPr>
            <p:ph idx="1"/>
          </p:nvPr>
        </p:nvPicPr>
        <p:blipFill>
          <a:blip r:embed="rId2" cstate="print"/>
          <a:stretch>
            <a:fillRect/>
          </a:stretch>
        </p:blipFill>
        <p:spPr>
          <a:xfrm>
            <a:off x="381000" y="1295400"/>
            <a:ext cx="3337629" cy="3352800"/>
          </a:xfrm>
        </p:spPr>
      </p:pic>
      <p:sp>
        <p:nvSpPr>
          <p:cNvPr id="3" name="Title 2"/>
          <p:cNvSpPr>
            <a:spLocks noGrp="1"/>
          </p:cNvSpPr>
          <p:nvPr>
            <p:ph type="title"/>
          </p:nvPr>
        </p:nvSpPr>
        <p:spPr/>
        <p:txBody>
          <a:bodyPr>
            <a:normAutofit/>
          </a:bodyPr>
          <a:lstStyle/>
          <a:p>
            <a:r>
              <a:rPr sz="5400" b="1" smtClean="0"/>
              <a:t>BEAVERS!</a:t>
            </a:r>
            <a:endParaRPr lang="en-US" sz="5400" b="1" dirty="0"/>
          </a:p>
        </p:txBody>
      </p:sp>
      <p:pic>
        <p:nvPicPr>
          <p:cNvPr id="5" name="Picture 4" descr="beaver-39.jpg"/>
          <p:cNvPicPr>
            <a:picLocks noChangeAspect="1"/>
          </p:cNvPicPr>
          <p:nvPr/>
        </p:nvPicPr>
        <p:blipFill>
          <a:blip r:embed="rId3" cstate="print"/>
          <a:stretch>
            <a:fillRect/>
          </a:stretch>
        </p:blipFill>
        <p:spPr>
          <a:xfrm>
            <a:off x="2971800" y="3352800"/>
            <a:ext cx="4800600" cy="3291840"/>
          </a:xfrm>
          <a:prstGeom prst="rect">
            <a:avLst/>
          </a:prstGeom>
        </p:spPr>
      </p:pic>
      <p:pic>
        <p:nvPicPr>
          <p:cNvPr id="6" name="Picture 5" descr="beaver 1.jpg"/>
          <p:cNvPicPr>
            <a:picLocks noChangeAspect="1"/>
          </p:cNvPicPr>
          <p:nvPr/>
        </p:nvPicPr>
        <p:blipFill>
          <a:blip r:embed="rId4" cstate="print"/>
          <a:stretch>
            <a:fillRect/>
          </a:stretch>
        </p:blipFill>
        <p:spPr>
          <a:xfrm>
            <a:off x="5334000" y="457200"/>
            <a:ext cx="3429000" cy="3429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829</TotalTime>
  <Words>1854</Words>
  <Application>Microsoft Office PowerPoint</Application>
  <PresentationFormat>On-screen Show (4:3)</PresentationFormat>
  <Paragraphs>216</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Paper</vt:lpstr>
      <vt:lpstr>The 13 Colonies</vt:lpstr>
      <vt:lpstr>Where are they exactly???</vt:lpstr>
      <vt:lpstr>Three Geographic Regions</vt:lpstr>
      <vt:lpstr>So what was life really like in the colonies?</vt:lpstr>
      <vt:lpstr>Climate in the Colonies</vt:lpstr>
      <vt:lpstr>Compare:  Winter in Maine and in Georgia</vt:lpstr>
      <vt:lpstr>The New England Colonies</vt:lpstr>
      <vt:lpstr>The New England Colonies</vt:lpstr>
      <vt:lpstr>BEAVERS!</vt:lpstr>
      <vt:lpstr>The Middle Colonies</vt:lpstr>
      <vt:lpstr>The Middle Colonies</vt:lpstr>
      <vt:lpstr>What does a Quaker look like? THIS:</vt:lpstr>
      <vt:lpstr>The Southern Colonies</vt:lpstr>
      <vt:lpstr>The Southern Colonies</vt:lpstr>
      <vt:lpstr>Rural Agriculture in the Southern Colonies</vt:lpstr>
      <vt:lpstr>Economies of the Colonies:  New England</vt:lpstr>
      <vt:lpstr>Economies of the Colonies: Middle Colonies</vt:lpstr>
      <vt:lpstr>Economies of the Colonies: Southern Colonies</vt:lpstr>
      <vt:lpstr>Economies of the Colonies</vt:lpstr>
      <vt:lpstr>Population Growth in the Colonies</vt:lpstr>
      <vt:lpstr>Why the Population Explosion???</vt:lpstr>
      <vt:lpstr>Back Home in England…</vt:lpstr>
      <vt:lpstr>Controlling Colonial Trade</vt:lpstr>
      <vt:lpstr>MERCANTILISM:</vt:lpstr>
      <vt:lpstr>Mercantilism Continued:</vt:lpstr>
      <vt:lpstr>The Glorious Revolution  (in England)</vt:lpstr>
      <vt:lpstr>THE REVOLUTION CONTINUED:</vt:lpstr>
      <vt:lpstr>Write your answer down  in your notebook:</vt:lpstr>
      <vt:lpstr>Back in the Colonies…</vt:lpstr>
      <vt:lpstr>The Enlightenment</vt:lpstr>
      <vt:lpstr>The Great Awakening</vt:lpstr>
      <vt:lpstr>Yet Another Reaction</vt:lpstr>
      <vt:lpstr>NORTH AMERICA RIVALRY: England v. France</vt:lpstr>
      <vt:lpstr>3 Major Wars</vt:lpstr>
      <vt:lpstr>French and Indian War</vt:lpstr>
      <vt:lpstr>Colonists vs. Native Am (1750)</vt:lpstr>
      <vt:lpstr>French and Indian War Continued</vt:lpstr>
      <vt:lpstr>The Albany Plan</vt:lpstr>
      <vt:lpstr>Treaty of Paris (1763)</vt:lpstr>
      <vt:lpstr>Native Americans</vt:lpstr>
      <vt:lpstr>Pontiac’s Rebellion</vt:lpstr>
      <vt:lpstr>Consequences of the War</vt:lpstr>
      <vt:lpstr>Proclamation of 1763</vt:lpstr>
      <vt:lpstr>Changing Attitudes Toward England</vt:lpstr>
      <vt:lpstr>Factors Leading to “Declaration of Independence”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13 Colonies</dc:title>
  <dc:creator>Natalie</dc:creator>
  <cp:lastModifiedBy>Natalie</cp:lastModifiedBy>
  <cp:revision>41</cp:revision>
  <dcterms:created xsi:type="dcterms:W3CDTF">2011-10-12T16:15:12Z</dcterms:created>
  <dcterms:modified xsi:type="dcterms:W3CDTF">2012-10-14T19:49:25Z</dcterms:modified>
</cp:coreProperties>
</file>